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
  </p:notesMasterIdLst>
  <p:sldIdLst>
    <p:sldId id="260" r:id="rId2"/>
  </p:sldIdLst>
  <p:sldSz cx="32918400" cy="21945600"/>
  <p:notesSz cx="6858000" cy="9144000"/>
  <p:defaultTextStyle>
    <a:defPPr>
      <a:defRPr lang="en-US"/>
    </a:defPPr>
    <a:lvl1pPr marL="0" algn="l" defTabSz="2633472" rtl="0" eaLnBrk="1" latinLnBrk="0" hangingPunct="1">
      <a:defRPr sz="5184" kern="1200">
        <a:solidFill>
          <a:schemeClr val="tx1"/>
        </a:solidFill>
        <a:latin typeface="+mn-lt"/>
        <a:ea typeface="+mn-ea"/>
        <a:cs typeface="+mn-cs"/>
      </a:defRPr>
    </a:lvl1pPr>
    <a:lvl2pPr marL="1316736" algn="l" defTabSz="2633472" rtl="0" eaLnBrk="1" latinLnBrk="0" hangingPunct="1">
      <a:defRPr sz="5184" kern="1200">
        <a:solidFill>
          <a:schemeClr val="tx1"/>
        </a:solidFill>
        <a:latin typeface="+mn-lt"/>
        <a:ea typeface="+mn-ea"/>
        <a:cs typeface="+mn-cs"/>
      </a:defRPr>
    </a:lvl2pPr>
    <a:lvl3pPr marL="2633472" algn="l" defTabSz="2633472" rtl="0" eaLnBrk="1" latinLnBrk="0" hangingPunct="1">
      <a:defRPr sz="5184" kern="1200">
        <a:solidFill>
          <a:schemeClr val="tx1"/>
        </a:solidFill>
        <a:latin typeface="+mn-lt"/>
        <a:ea typeface="+mn-ea"/>
        <a:cs typeface="+mn-cs"/>
      </a:defRPr>
    </a:lvl3pPr>
    <a:lvl4pPr marL="3950208" algn="l" defTabSz="2633472" rtl="0" eaLnBrk="1" latinLnBrk="0" hangingPunct="1">
      <a:defRPr sz="5184" kern="1200">
        <a:solidFill>
          <a:schemeClr val="tx1"/>
        </a:solidFill>
        <a:latin typeface="+mn-lt"/>
        <a:ea typeface="+mn-ea"/>
        <a:cs typeface="+mn-cs"/>
      </a:defRPr>
    </a:lvl4pPr>
    <a:lvl5pPr marL="5266944" algn="l" defTabSz="2633472" rtl="0" eaLnBrk="1" latinLnBrk="0" hangingPunct="1">
      <a:defRPr sz="5184" kern="1200">
        <a:solidFill>
          <a:schemeClr val="tx1"/>
        </a:solidFill>
        <a:latin typeface="+mn-lt"/>
        <a:ea typeface="+mn-ea"/>
        <a:cs typeface="+mn-cs"/>
      </a:defRPr>
    </a:lvl5pPr>
    <a:lvl6pPr marL="6583680" algn="l" defTabSz="2633472" rtl="0" eaLnBrk="1" latinLnBrk="0" hangingPunct="1">
      <a:defRPr sz="5184" kern="1200">
        <a:solidFill>
          <a:schemeClr val="tx1"/>
        </a:solidFill>
        <a:latin typeface="+mn-lt"/>
        <a:ea typeface="+mn-ea"/>
        <a:cs typeface="+mn-cs"/>
      </a:defRPr>
    </a:lvl6pPr>
    <a:lvl7pPr marL="7900416" algn="l" defTabSz="2633472" rtl="0" eaLnBrk="1" latinLnBrk="0" hangingPunct="1">
      <a:defRPr sz="5184" kern="1200">
        <a:solidFill>
          <a:schemeClr val="tx1"/>
        </a:solidFill>
        <a:latin typeface="+mn-lt"/>
        <a:ea typeface="+mn-ea"/>
        <a:cs typeface="+mn-cs"/>
      </a:defRPr>
    </a:lvl7pPr>
    <a:lvl8pPr marL="9217152" algn="l" defTabSz="2633472" rtl="0" eaLnBrk="1" latinLnBrk="0" hangingPunct="1">
      <a:defRPr sz="5184" kern="1200">
        <a:solidFill>
          <a:schemeClr val="tx1"/>
        </a:solidFill>
        <a:latin typeface="+mn-lt"/>
        <a:ea typeface="+mn-ea"/>
        <a:cs typeface="+mn-cs"/>
      </a:defRPr>
    </a:lvl8pPr>
    <a:lvl9pPr marL="10533888" algn="l" defTabSz="2633472" rtl="0" eaLnBrk="1" latinLnBrk="0" hangingPunct="1">
      <a:defRPr sz="5184"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FFFFFF"/>
    <a:srgbClr val="D9D9D9"/>
    <a:srgbClr val="ED1C24"/>
    <a:srgbClr val="F79398"/>
    <a:srgbClr val="F3676E"/>
    <a:srgbClr val="6F1931"/>
    <a:srgbClr val="C0C0C0"/>
    <a:srgbClr val="004B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3326BD-BC2E-44A4-A812-D69B0EBD3237}" v="170" dt="2024-03-25T11:47:32.2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8" d="100"/>
          <a:sy n="18" d="100"/>
        </p:scale>
        <p:origin x="1380" y="1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5/10/relationships/revisionInfo" Target="revisionInfo.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6378FD-EE51-CD42-B09E-B3023B8868F0}" type="datetimeFigureOut">
              <a:rPr lang="en-US" smtClean="0"/>
              <a:t>4/5/2024</a:t>
            </a:fld>
            <a:endParaRPr lang="en-US"/>
          </a:p>
        </p:txBody>
      </p:sp>
      <p:sp>
        <p:nvSpPr>
          <p:cNvPr id="4" name="Slide Image Placeholder 3"/>
          <p:cNvSpPr>
            <a:spLocks noGrp="1" noRot="1" noChangeAspect="1"/>
          </p:cNvSpPr>
          <p:nvPr>
            <p:ph type="sldImg" idx="2"/>
          </p:nvPr>
        </p:nvSpPr>
        <p:spPr>
          <a:xfrm>
            <a:off x="1114425" y="1143000"/>
            <a:ext cx="46291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4617CA-60CD-7D46-B538-A0788B08D880}" type="slidenum">
              <a:rPr lang="en-US" smtClean="0"/>
              <a:t>‹#›</a:t>
            </a:fld>
            <a:endParaRPr lang="en-US"/>
          </a:p>
        </p:txBody>
      </p:sp>
    </p:spTree>
    <p:extLst>
      <p:ext uri="{BB962C8B-B14F-4D97-AF65-F5344CB8AC3E}">
        <p14:creationId xmlns:p14="http://schemas.microsoft.com/office/powerpoint/2010/main" val="15121220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C4617CA-60CD-7D46-B538-A0788B08D880}" type="slidenum">
              <a:rPr lang="en-US" smtClean="0"/>
              <a:t>1</a:t>
            </a:fld>
            <a:endParaRPr lang="en-US"/>
          </a:p>
        </p:txBody>
      </p:sp>
    </p:spTree>
    <p:extLst>
      <p:ext uri="{BB962C8B-B14F-4D97-AF65-F5344CB8AC3E}">
        <p14:creationId xmlns:p14="http://schemas.microsoft.com/office/powerpoint/2010/main" val="4138714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880" y="3591562"/>
            <a:ext cx="27980640" cy="7640320"/>
          </a:xfrm>
        </p:spPr>
        <p:txBody>
          <a:bodyPr anchor="b"/>
          <a:lstStyle>
            <a:lvl1pPr algn="ctr">
              <a:defRPr sz="19200"/>
            </a:lvl1pPr>
          </a:lstStyle>
          <a:p>
            <a:r>
              <a:rPr lang="en-US"/>
              <a:t>Click to edit Master title style</a:t>
            </a:r>
          </a:p>
        </p:txBody>
      </p:sp>
      <p:sp>
        <p:nvSpPr>
          <p:cNvPr id="3" name="Subtitle 2"/>
          <p:cNvSpPr>
            <a:spLocks noGrp="1"/>
          </p:cNvSpPr>
          <p:nvPr>
            <p:ph type="subTitle" idx="1"/>
          </p:nvPr>
        </p:nvSpPr>
        <p:spPr>
          <a:xfrm>
            <a:off x="4114800" y="11526522"/>
            <a:ext cx="24688800" cy="5298438"/>
          </a:xfrm>
        </p:spPr>
        <p:txBody>
          <a:bodyPr/>
          <a:lstStyle>
            <a:lvl1pPr marL="0" indent="0" algn="ctr">
              <a:buNone/>
              <a:defRPr sz="7680"/>
            </a:lvl1pPr>
            <a:lvl2pPr marL="1463040" indent="0" algn="ctr">
              <a:buNone/>
              <a:defRPr sz="6400"/>
            </a:lvl2pPr>
            <a:lvl3pPr marL="2926080" indent="0" algn="ctr">
              <a:buNone/>
              <a:defRPr sz="5760"/>
            </a:lvl3pPr>
            <a:lvl4pPr marL="4389120" indent="0" algn="ctr">
              <a:buNone/>
              <a:defRPr sz="5120"/>
            </a:lvl4pPr>
            <a:lvl5pPr marL="5852160" indent="0" algn="ctr">
              <a:buNone/>
              <a:defRPr sz="5120"/>
            </a:lvl5pPr>
            <a:lvl6pPr marL="7315200" indent="0" algn="ctr">
              <a:buNone/>
              <a:defRPr sz="5120"/>
            </a:lvl6pPr>
            <a:lvl7pPr marL="8778240" indent="0" algn="ctr">
              <a:buNone/>
              <a:defRPr sz="5120"/>
            </a:lvl7pPr>
            <a:lvl8pPr marL="10241280" indent="0" algn="ctr">
              <a:buNone/>
              <a:defRPr sz="5120"/>
            </a:lvl8pPr>
            <a:lvl9pPr marL="11704320" indent="0" algn="ctr">
              <a:buNone/>
              <a:defRPr sz="5120"/>
            </a:lvl9pPr>
          </a:lstStyle>
          <a:p>
            <a:r>
              <a:rPr lang="en-US"/>
              <a:t>Click to edit Master subtitle style</a:t>
            </a:r>
          </a:p>
        </p:txBody>
      </p:sp>
      <p:sp>
        <p:nvSpPr>
          <p:cNvPr id="4" name="Date Placeholder 3"/>
          <p:cNvSpPr>
            <a:spLocks noGrp="1"/>
          </p:cNvSpPr>
          <p:nvPr>
            <p:ph type="dt" sz="half" idx="10"/>
          </p:nvPr>
        </p:nvSpPr>
        <p:spPr/>
        <p:txBody>
          <a:bodyPr/>
          <a:lstStyle/>
          <a:p>
            <a:fld id="{E0059443-545A-1142-A523-3F0B6627D70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059443-545A-1142-A523-3F0B6627D70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3557232" y="1168400"/>
            <a:ext cx="7098030" cy="1859788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63142" y="1168400"/>
            <a:ext cx="20882610" cy="1859788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059443-545A-1142-A523-3F0B6627D70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059443-545A-1142-A523-3F0B6627D70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245997" y="5471167"/>
            <a:ext cx="28392120" cy="9128758"/>
          </a:xfrm>
        </p:spPr>
        <p:txBody>
          <a:bodyPr anchor="b"/>
          <a:lstStyle>
            <a:lvl1pPr>
              <a:defRPr sz="19200"/>
            </a:lvl1pPr>
          </a:lstStyle>
          <a:p>
            <a:r>
              <a:rPr lang="en-US"/>
              <a:t>Click to edit Master title style</a:t>
            </a:r>
          </a:p>
        </p:txBody>
      </p:sp>
      <p:sp>
        <p:nvSpPr>
          <p:cNvPr id="3" name="Text Placeholder 2"/>
          <p:cNvSpPr>
            <a:spLocks noGrp="1"/>
          </p:cNvSpPr>
          <p:nvPr>
            <p:ph type="body" idx="1"/>
          </p:nvPr>
        </p:nvSpPr>
        <p:spPr>
          <a:xfrm>
            <a:off x="2245997" y="14686287"/>
            <a:ext cx="28392120" cy="4800598"/>
          </a:xfrm>
        </p:spPr>
        <p:txBody>
          <a:bodyPr/>
          <a:lstStyle>
            <a:lvl1pPr marL="0" indent="0">
              <a:buNone/>
              <a:defRPr sz="7680">
                <a:solidFill>
                  <a:schemeClr val="tx1"/>
                </a:solidFill>
              </a:defRPr>
            </a:lvl1pPr>
            <a:lvl2pPr marL="1463040" indent="0">
              <a:buNone/>
              <a:defRPr sz="6400">
                <a:solidFill>
                  <a:schemeClr val="tx1">
                    <a:tint val="75000"/>
                  </a:schemeClr>
                </a:solidFill>
              </a:defRPr>
            </a:lvl2pPr>
            <a:lvl3pPr marL="2926080" indent="0">
              <a:buNone/>
              <a:defRPr sz="5760">
                <a:solidFill>
                  <a:schemeClr val="tx1">
                    <a:tint val="75000"/>
                  </a:schemeClr>
                </a:solidFill>
              </a:defRPr>
            </a:lvl3pPr>
            <a:lvl4pPr marL="4389120" indent="0">
              <a:buNone/>
              <a:defRPr sz="5120">
                <a:solidFill>
                  <a:schemeClr val="tx1">
                    <a:tint val="75000"/>
                  </a:schemeClr>
                </a:solidFill>
              </a:defRPr>
            </a:lvl4pPr>
            <a:lvl5pPr marL="5852160" indent="0">
              <a:buNone/>
              <a:defRPr sz="5120">
                <a:solidFill>
                  <a:schemeClr val="tx1">
                    <a:tint val="75000"/>
                  </a:schemeClr>
                </a:solidFill>
              </a:defRPr>
            </a:lvl5pPr>
            <a:lvl6pPr marL="7315200" indent="0">
              <a:buNone/>
              <a:defRPr sz="5120">
                <a:solidFill>
                  <a:schemeClr val="tx1">
                    <a:tint val="75000"/>
                  </a:schemeClr>
                </a:solidFill>
              </a:defRPr>
            </a:lvl6pPr>
            <a:lvl7pPr marL="8778240" indent="0">
              <a:buNone/>
              <a:defRPr sz="5120">
                <a:solidFill>
                  <a:schemeClr val="tx1">
                    <a:tint val="75000"/>
                  </a:schemeClr>
                </a:solidFill>
              </a:defRPr>
            </a:lvl7pPr>
            <a:lvl8pPr marL="10241280" indent="0">
              <a:buNone/>
              <a:defRPr sz="5120">
                <a:solidFill>
                  <a:schemeClr val="tx1">
                    <a:tint val="75000"/>
                  </a:schemeClr>
                </a:solidFill>
              </a:defRPr>
            </a:lvl8pPr>
            <a:lvl9pPr marL="11704320" indent="0">
              <a:buNone/>
              <a:defRPr sz="51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0059443-545A-1142-A523-3F0B6627D700}" type="datetimeFigureOut">
              <a:rPr lang="en-US" smtClean="0"/>
              <a:t>4/5/2024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631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6664940" y="5842000"/>
            <a:ext cx="13990320" cy="139242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0059443-545A-1142-A523-3F0B6627D700}"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168405"/>
            <a:ext cx="28392120" cy="4241802"/>
          </a:xfrm>
        </p:spPr>
        <p:txBody>
          <a:bodyPr/>
          <a:lstStyle/>
          <a:p>
            <a:r>
              <a:rPr lang="en-US"/>
              <a:t>Click to edit Master title style</a:t>
            </a:r>
          </a:p>
        </p:txBody>
      </p:sp>
      <p:sp>
        <p:nvSpPr>
          <p:cNvPr id="3" name="Text Placeholder 2"/>
          <p:cNvSpPr>
            <a:spLocks noGrp="1"/>
          </p:cNvSpPr>
          <p:nvPr>
            <p:ph type="body" idx="1"/>
          </p:nvPr>
        </p:nvSpPr>
        <p:spPr>
          <a:xfrm>
            <a:off x="2267431" y="5379722"/>
            <a:ext cx="13926024"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4" name="Content Placeholder 3"/>
          <p:cNvSpPr>
            <a:spLocks noGrp="1"/>
          </p:cNvSpPr>
          <p:nvPr>
            <p:ph sz="half" idx="2"/>
          </p:nvPr>
        </p:nvSpPr>
        <p:spPr>
          <a:xfrm>
            <a:off x="2267431" y="8016240"/>
            <a:ext cx="13926024"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6664942" y="5379722"/>
            <a:ext cx="13994608" cy="2636518"/>
          </a:xfrm>
        </p:spPr>
        <p:txBody>
          <a:bodyPr anchor="b"/>
          <a:lstStyle>
            <a:lvl1pPr marL="0" indent="0">
              <a:buNone/>
              <a:defRPr sz="7680" b="1"/>
            </a:lvl1pPr>
            <a:lvl2pPr marL="1463040" indent="0">
              <a:buNone/>
              <a:defRPr sz="6400" b="1"/>
            </a:lvl2pPr>
            <a:lvl3pPr marL="2926080" indent="0">
              <a:buNone/>
              <a:defRPr sz="5760" b="1"/>
            </a:lvl3pPr>
            <a:lvl4pPr marL="4389120" indent="0">
              <a:buNone/>
              <a:defRPr sz="5120" b="1"/>
            </a:lvl4pPr>
            <a:lvl5pPr marL="5852160" indent="0">
              <a:buNone/>
              <a:defRPr sz="5120" b="1"/>
            </a:lvl5pPr>
            <a:lvl6pPr marL="7315200" indent="0">
              <a:buNone/>
              <a:defRPr sz="5120" b="1"/>
            </a:lvl6pPr>
            <a:lvl7pPr marL="8778240" indent="0">
              <a:buNone/>
              <a:defRPr sz="5120" b="1"/>
            </a:lvl7pPr>
            <a:lvl8pPr marL="10241280" indent="0">
              <a:buNone/>
              <a:defRPr sz="5120" b="1"/>
            </a:lvl8pPr>
            <a:lvl9pPr marL="11704320" indent="0">
              <a:buNone/>
              <a:defRPr sz="5120" b="1"/>
            </a:lvl9pPr>
          </a:lstStyle>
          <a:p>
            <a:pPr lvl="0"/>
            <a:r>
              <a:rPr lang="en-US"/>
              <a:t>Click to edit Master text styles</a:t>
            </a:r>
          </a:p>
        </p:txBody>
      </p:sp>
      <p:sp>
        <p:nvSpPr>
          <p:cNvPr id="6" name="Content Placeholder 5"/>
          <p:cNvSpPr>
            <a:spLocks noGrp="1"/>
          </p:cNvSpPr>
          <p:nvPr>
            <p:ph sz="quarter" idx="4"/>
          </p:nvPr>
        </p:nvSpPr>
        <p:spPr>
          <a:xfrm>
            <a:off x="16664942" y="8016240"/>
            <a:ext cx="13994608" cy="117906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0059443-545A-1142-A523-3F0B6627D700}" type="datetimeFigureOut">
              <a:rPr lang="en-US" smtClean="0"/>
              <a:t>4/5/2024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0059443-545A-1142-A523-3F0B6627D700}" type="datetimeFigureOut">
              <a:rPr lang="en-US" smtClean="0"/>
              <a:t>4/5/2024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059443-545A-1142-A523-3F0B6627D700}" type="datetimeFigureOut">
              <a:rPr lang="en-US" smtClean="0"/>
              <a:t>4/5/2024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p>
        </p:txBody>
      </p:sp>
      <p:sp>
        <p:nvSpPr>
          <p:cNvPr id="3" name="Content Placeholder 2"/>
          <p:cNvSpPr>
            <a:spLocks noGrp="1"/>
          </p:cNvSpPr>
          <p:nvPr>
            <p:ph idx="1"/>
          </p:nvPr>
        </p:nvSpPr>
        <p:spPr>
          <a:xfrm>
            <a:off x="13994608" y="3159765"/>
            <a:ext cx="16664940" cy="15595600"/>
          </a:xfrm>
        </p:spPr>
        <p:txBody>
          <a:bodyPr/>
          <a:lstStyle>
            <a:lvl1pPr>
              <a:defRPr sz="10240"/>
            </a:lvl1pPr>
            <a:lvl2pPr>
              <a:defRPr sz="8960"/>
            </a:lvl2pPr>
            <a:lvl3pPr>
              <a:defRPr sz="7680"/>
            </a:lvl3pPr>
            <a:lvl4pPr>
              <a:defRPr sz="6400"/>
            </a:lvl4pPr>
            <a:lvl5pPr>
              <a:defRPr sz="6400"/>
            </a:lvl5pPr>
            <a:lvl6pPr>
              <a:defRPr sz="6400"/>
            </a:lvl6pPr>
            <a:lvl7pPr>
              <a:defRPr sz="6400"/>
            </a:lvl7pPr>
            <a:lvl8pPr>
              <a:defRPr sz="6400"/>
            </a:lvl8pPr>
            <a:lvl9pPr>
              <a:defRPr sz="6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E0059443-545A-1142-A523-3F0B6627D700}"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67428" y="1463040"/>
            <a:ext cx="10617041" cy="5120640"/>
          </a:xfrm>
        </p:spPr>
        <p:txBody>
          <a:bodyPr anchor="b"/>
          <a:lstStyle>
            <a:lvl1pPr>
              <a:defRPr sz="10240"/>
            </a:lvl1pPr>
          </a:lstStyle>
          <a:p>
            <a:r>
              <a:rPr lang="en-US"/>
              <a:t>Click to edit Master title style</a:t>
            </a:r>
          </a:p>
        </p:txBody>
      </p:sp>
      <p:sp>
        <p:nvSpPr>
          <p:cNvPr id="3" name="Picture Placeholder 2"/>
          <p:cNvSpPr>
            <a:spLocks noGrp="1" noChangeAspect="1"/>
          </p:cNvSpPr>
          <p:nvPr>
            <p:ph type="pic" idx="1"/>
          </p:nvPr>
        </p:nvSpPr>
        <p:spPr>
          <a:xfrm>
            <a:off x="13994608" y="3159765"/>
            <a:ext cx="16664940" cy="15595600"/>
          </a:xfrm>
        </p:spPr>
        <p:txBody>
          <a:bodyPr anchor="t"/>
          <a:lstStyle>
            <a:lvl1pPr marL="0" indent="0">
              <a:buNone/>
              <a:defRPr sz="10240"/>
            </a:lvl1pPr>
            <a:lvl2pPr marL="1463040" indent="0">
              <a:buNone/>
              <a:defRPr sz="8960"/>
            </a:lvl2pPr>
            <a:lvl3pPr marL="2926080" indent="0">
              <a:buNone/>
              <a:defRPr sz="7680"/>
            </a:lvl3pPr>
            <a:lvl4pPr marL="4389120" indent="0">
              <a:buNone/>
              <a:defRPr sz="6400"/>
            </a:lvl4pPr>
            <a:lvl5pPr marL="5852160" indent="0">
              <a:buNone/>
              <a:defRPr sz="6400"/>
            </a:lvl5pPr>
            <a:lvl6pPr marL="7315200" indent="0">
              <a:buNone/>
              <a:defRPr sz="6400"/>
            </a:lvl6pPr>
            <a:lvl7pPr marL="8778240" indent="0">
              <a:buNone/>
              <a:defRPr sz="6400"/>
            </a:lvl7pPr>
            <a:lvl8pPr marL="10241280" indent="0">
              <a:buNone/>
              <a:defRPr sz="6400"/>
            </a:lvl8pPr>
            <a:lvl9pPr marL="11704320" indent="0">
              <a:buNone/>
              <a:defRPr sz="6400"/>
            </a:lvl9pPr>
          </a:lstStyle>
          <a:p>
            <a:r>
              <a:rPr lang="en-US"/>
              <a:t>Drag picture to placeholder or click icon to add</a:t>
            </a:r>
          </a:p>
        </p:txBody>
      </p:sp>
      <p:sp>
        <p:nvSpPr>
          <p:cNvPr id="4" name="Text Placeholder 3"/>
          <p:cNvSpPr>
            <a:spLocks noGrp="1"/>
          </p:cNvSpPr>
          <p:nvPr>
            <p:ph type="body" sz="half" idx="2"/>
          </p:nvPr>
        </p:nvSpPr>
        <p:spPr>
          <a:xfrm>
            <a:off x="2267428" y="6583680"/>
            <a:ext cx="10617041" cy="12197082"/>
          </a:xfrm>
        </p:spPr>
        <p:txBody>
          <a:bodyPr/>
          <a:lstStyle>
            <a:lvl1pPr marL="0" indent="0">
              <a:buNone/>
              <a:defRPr sz="5120"/>
            </a:lvl1pPr>
            <a:lvl2pPr marL="1463040" indent="0">
              <a:buNone/>
              <a:defRPr sz="4480"/>
            </a:lvl2pPr>
            <a:lvl3pPr marL="2926080" indent="0">
              <a:buNone/>
              <a:defRPr sz="3840"/>
            </a:lvl3pPr>
            <a:lvl4pPr marL="4389120" indent="0">
              <a:buNone/>
              <a:defRPr sz="3200"/>
            </a:lvl4pPr>
            <a:lvl5pPr marL="5852160" indent="0">
              <a:buNone/>
              <a:defRPr sz="3200"/>
            </a:lvl5pPr>
            <a:lvl6pPr marL="7315200" indent="0">
              <a:buNone/>
              <a:defRPr sz="3200"/>
            </a:lvl6pPr>
            <a:lvl7pPr marL="8778240" indent="0">
              <a:buNone/>
              <a:defRPr sz="3200"/>
            </a:lvl7pPr>
            <a:lvl8pPr marL="10241280" indent="0">
              <a:buNone/>
              <a:defRPr sz="3200"/>
            </a:lvl8pPr>
            <a:lvl9pPr marL="11704320" indent="0">
              <a:buNone/>
              <a:defRPr sz="3200"/>
            </a:lvl9pPr>
          </a:lstStyle>
          <a:p>
            <a:pPr lvl="0"/>
            <a:r>
              <a:rPr lang="en-US"/>
              <a:t>Click to edit Master text styles</a:t>
            </a:r>
          </a:p>
        </p:txBody>
      </p:sp>
      <p:sp>
        <p:nvSpPr>
          <p:cNvPr id="5" name="Date Placeholder 4"/>
          <p:cNvSpPr>
            <a:spLocks noGrp="1"/>
          </p:cNvSpPr>
          <p:nvPr>
            <p:ph type="dt" sz="half" idx="10"/>
          </p:nvPr>
        </p:nvSpPr>
        <p:spPr/>
        <p:txBody>
          <a:bodyPr/>
          <a:lstStyle/>
          <a:p>
            <a:fld id="{E0059443-545A-1142-A523-3F0B6627D700}" type="datetimeFigureOut">
              <a:rPr lang="en-US" smtClean="0"/>
              <a:t>4/5/2024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76CC0D-2FB1-C147-B69F-5034E797EAB7}"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63140" y="1168405"/>
            <a:ext cx="28392120" cy="42418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63140" y="5842000"/>
            <a:ext cx="28392120" cy="139242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63140" y="20340325"/>
            <a:ext cx="7406640" cy="1168400"/>
          </a:xfrm>
          <a:prstGeom prst="rect">
            <a:avLst/>
          </a:prstGeom>
        </p:spPr>
        <p:txBody>
          <a:bodyPr vert="horz" lIns="91440" tIns="45720" rIns="91440" bIns="45720" rtlCol="0" anchor="ctr"/>
          <a:lstStyle>
            <a:lvl1pPr algn="l">
              <a:defRPr sz="3840">
                <a:solidFill>
                  <a:schemeClr val="tx1">
                    <a:tint val="75000"/>
                  </a:schemeClr>
                </a:solidFill>
              </a:defRPr>
            </a:lvl1pPr>
          </a:lstStyle>
          <a:p>
            <a:fld id="{E0059443-545A-1142-A523-3F0B6627D700}" type="datetimeFigureOut">
              <a:rPr lang="en-US" smtClean="0"/>
              <a:t>4/5/2024</a:t>
            </a:fld>
            <a:endParaRPr lang="en-US"/>
          </a:p>
        </p:txBody>
      </p:sp>
      <p:sp>
        <p:nvSpPr>
          <p:cNvPr id="5" name="Footer Placeholder 4"/>
          <p:cNvSpPr>
            <a:spLocks noGrp="1"/>
          </p:cNvSpPr>
          <p:nvPr>
            <p:ph type="ftr" sz="quarter" idx="3"/>
          </p:nvPr>
        </p:nvSpPr>
        <p:spPr>
          <a:xfrm>
            <a:off x="10904220" y="20340325"/>
            <a:ext cx="11109960" cy="1168400"/>
          </a:xfrm>
          <a:prstGeom prst="rect">
            <a:avLst/>
          </a:prstGeom>
        </p:spPr>
        <p:txBody>
          <a:bodyPr vert="horz" lIns="91440" tIns="45720" rIns="91440" bIns="45720" rtlCol="0" anchor="ctr"/>
          <a:lstStyle>
            <a:lvl1pPr algn="ctr">
              <a:defRPr sz="38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3248620" y="20340325"/>
            <a:ext cx="7406640" cy="1168400"/>
          </a:xfrm>
          <a:prstGeom prst="rect">
            <a:avLst/>
          </a:prstGeom>
        </p:spPr>
        <p:txBody>
          <a:bodyPr vert="horz" lIns="91440" tIns="45720" rIns="91440" bIns="45720" rtlCol="0" anchor="ctr"/>
          <a:lstStyle>
            <a:lvl1pPr algn="r">
              <a:defRPr sz="3840">
                <a:solidFill>
                  <a:schemeClr val="tx1">
                    <a:tint val="75000"/>
                  </a:schemeClr>
                </a:solidFill>
              </a:defRPr>
            </a:lvl1pPr>
          </a:lstStyle>
          <a:p>
            <a:fld id="{A376CC0D-2FB1-C147-B69F-5034E797EAB7}" type="slidenum">
              <a:rPr lang="en-US" smtClean="0"/>
              <a:t>‹#›</a:t>
            </a:fld>
            <a:endParaRPr lang="en-US"/>
          </a:p>
        </p:txBody>
      </p:sp>
    </p:spTree>
    <p:extLst>
      <p:ext uri="{BB962C8B-B14F-4D97-AF65-F5344CB8AC3E}">
        <p14:creationId xmlns:p14="http://schemas.microsoft.com/office/powerpoint/2010/main" val="456720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2926080" rtl="0" eaLnBrk="1" latinLnBrk="0" hangingPunct="1">
        <a:lnSpc>
          <a:spcPct val="90000"/>
        </a:lnSpc>
        <a:spcBef>
          <a:spcPct val="0"/>
        </a:spcBef>
        <a:buNone/>
        <a:defRPr sz="14080" kern="1200">
          <a:solidFill>
            <a:schemeClr val="tx1"/>
          </a:solidFill>
          <a:latin typeface="+mj-lt"/>
          <a:ea typeface="+mj-ea"/>
          <a:cs typeface="+mj-cs"/>
        </a:defRPr>
      </a:lvl1pPr>
    </p:titleStyle>
    <p:bodyStyle>
      <a:lvl1pPr marL="731520" indent="-731520" algn="l" defTabSz="2926080" rtl="0" eaLnBrk="1" latinLnBrk="0" hangingPunct="1">
        <a:lnSpc>
          <a:spcPct val="90000"/>
        </a:lnSpc>
        <a:spcBef>
          <a:spcPts val="3200"/>
        </a:spcBef>
        <a:buFont typeface="Arial" panose="020B0604020202020204" pitchFamily="34" charset="0"/>
        <a:buChar char="•"/>
        <a:defRPr sz="8960" kern="1200">
          <a:solidFill>
            <a:schemeClr val="tx1"/>
          </a:solidFill>
          <a:latin typeface="+mn-lt"/>
          <a:ea typeface="+mn-ea"/>
          <a:cs typeface="+mn-cs"/>
        </a:defRPr>
      </a:lvl1pPr>
      <a:lvl2pPr marL="2194560" indent="-731520" algn="l" defTabSz="2926080" rtl="0" eaLnBrk="1" latinLnBrk="0" hangingPunct="1">
        <a:lnSpc>
          <a:spcPct val="90000"/>
        </a:lnSpc>
        <a:spcBef>
          <a:spcPts val="1600"/>
        </a:spcBef>
        <a:buFont typeface="Arial" panose="020B0604020202020204" pitchFamily="34" charset="0"/>
        <a:buChar char="•"/>
        <a:defRPr sz="7680" kern="1200">
          <a:solidFill>
            <a:schemeClr val="tx1"/>
          </a:solidFill>
          <a:latin typeface="+mn-lt"/>
          <a:ea typeface="+mn-ea"/>
          <a:cs typeface="+mn-cs"/>
        </a:defRPr>
      </a:lvl2pPr>
      <a:lvl3pPr marL="3657600" indent="-731520" algn="l" defTabSz="2926080" rtl="0" eaLnBrk="1" latinLnBrk="0" hangingPunct="1">
        <a:lnSpc>
          <a:spcPct val="90000"/>
        </a:lnSpc>
        <a:spcBef>
          <a:spcPts val="1600"/>
        </a:spcBef>
        <a:buFont typeface="Arial" panose="020B0604020202020204" pitchFamily="34" charset="0"/>
        <a:buChar char="•"/>
        <a:defRPr sz="6400" kern="1200">
          <a:solidFill>
            <a:schemeClr val="tx1"/>
          </a:solidFill>
          <a:latin typeface="+mn-lt"/>
          <a:ea typeface="+mn-ea"/>
          <a:cs typeface="+mn-cs"/>
        </a:defRPr>
      </a:lvl3pPr>
      <a:lvl4pPr marL="51206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4pPr>
      <a:lvl5pPr marL="658368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5pPr>
      <a:lvl6pPr marL="804672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6pPr>
      <a:lvl7pPr marL="950976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7pPr>
      <a:lvl8pPr marL="1097280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8pPr>
      <a:lvl9pPr marL="12435840" indent="-731520" algn="l" defTabSz="2926080" rtl="0" eaLnBrk="1" latinLnBrk="0" hangingPunct="1">
        <a:lnSpc>
          <a:spcPct val="90000"/>
        </a:lnSpc>
        <a:spcBef>
          <a:spcPts val="1600"/>
        </a:spcBef>
        <a:buFont typeface="Arial" panose="020B0604020202020204" pitchFamily="34" charset="0"/>
        <a:buChar char="•"/>
        <a:defRPr sz="5760" kern="1200">
          <a:solidFill>
            <a:schemeClr val="tx1"/>
          </a:solidFill>
          <a:latin typeface="+mn-lt"/>
          <a:ea typeface="+mn-ea"/>
          <a:cs typeface="+mn-cs"/>
        </a:defRPr>
      </a:lvl9pPr>
    </p:bodyStyle>
    <p:otherStyle>
      <a:defPPr>
        <a:defRPr lang="en-US"/>
      </a:defPPr>
      <a:lvl1pPr marL="0" algn="l" defTabSz="2926080" rtl="0" eaLnBrk="1" latinLnBrk="0" hangingPunct="1">
        <a:defRPr sz="5760" kern="1200">
          <a:solidFill>
            <a:schemeClr val="tx1"/>
          </a:solidFill>
          <a:latin typeface="+mn-lt"/>
          <a:ea typeface="+mn-ea"/>
          <a:cs typeface="+mn-cs"/>
        </a:defRPr>
      </a:lvl1pPr>
      <a:lvl2pPr marL="1463040" algn="l" defTabSz="2926080" rtl="0" eaLnBrk="1" latinLnBrk="0" hangingPunct="1">
        <a:defRPr sz="5760" kern="1200">
          <a:solidFill>
            <a:schemeClr val="tx1"/>
          </a:solidFill>
          <a:latin typeface="+mn-lt"/>
          <a:ea typeface="+mn-ea"/>
          <a:cs typeface="+mn-cs"/>
        </a:defRPr>
      </a:lvl2pPr>
      <a:lvl3pPr marL="2926080" algn="l" defTabSz="2926080" rtl="0" eaLnBrk="1" latinLnBrk="0" hangingPunct="1">
        <a:defRPr sz="5760" kern="1200">
          <a:solidFill>
            <a:schemeClr val="tx1"/>
          </a:solidFill>
          <a:latin typeface="+mn-lt"/>
          <a:ea typeface="+mn-ea"/>
          <a:cs typeface="+mn-cs"/>
        </a:defRPr>
      </a:lvl3pPr>
      <a:lvl4pPr marL="4389120" algn="l" defTabSz="2926080" rtl="0" eaLnBrk="1" latinLnBrk="0" hangingPunct="1">
        <a:defRPr sz="5760" kern="1200">
          <a:solidFill>
            <a:schemeClr val="tx1"/>
          </a:solidFill>
          <a:latin typeface="+mn-lt"/>
          <a:ea typeface="+mn-ea"/>
          <a:cs typeface="+mn-cs"/>
        </a:defRPr>
      </a:lvl4pPr>
      <a:lvl5pPr marL="5852160" algn="l" defTabSz="2926080" rtl="0" eaLnBrk="1" latinLnBrk="0" hangingPunct="1">
        <a:defRPr sz="5760" kern="1200">
          <a:solidFill>
            <a:schemeClr val="tx1"/>
          </a:solidFill>
          <a:latin typeface="+mn-lt"/>
          <a:ea typeface="+mn-ea"/>
          <a:cs typeface="+mn-cs"/>
        </a:defRPr>
      </a:lvl5pPr>
      <a:lvl6pPr marL="7315200" algn="l" defTabSz="2926080" rtl="0" eaLnBrk="1" latinLnBrk="0" hangingPunct="1">
        <a:defRPr sz="5760" kern="1200">
          <a:solidFill>
            <a:schemeClr val="tx1"/>
          </a:solidFill>
          <a:latin typeface="+mn-lt"/>
          <a:ea typeface="+mn-ea"/>
          <a:cs typeface="+mn-cs"/>
        </a:defRPr>
      </a:lvl6pPr>
      <a:lvl7pPr marL="8778240" algn="l" defTabSz="2926080" rtl="0" eaLnBrk="1" latinLnBrk="0" hangingPunct="1">
        <a:defRPr sz="5760" kern="1200">
          <a:solidFill>
            <a:schemeClr val="tx1"/>
          </a:solidFill>
          <a:latin typeface="+mn-lt"/>
          <a:ea typeface="+mn-ea"/>
          <a:cs typeface="+mn-cs"/>
        </a:defRPr>
      </a:lvl7pPr>
      <a:lvl8pPr marL="10241280" algn="l" defTabSz="2926080" rtl="0" eaLnBrk="1" latinLnBrk="0" hangingPunct="1">
        <a:defRPr sz="5760" kern="1200">
          <a:solidFill>
            <a:schemeClr val="tx1"/>
          </a:solidFill>
          <a:latin typeface="+mn-lt"/>
          <a:ea typeface="+mn-ea"/>
          <a:cs typeface="+mn-cs"/>
        </a:defRPr>
      </a:lvl8pPr>
      <a:lvl9pPr marL="11704320" algn="l" defTabSz="2926080" rtl="0" eaLnBrk="1" latinLnBrk="0" hangingPunct="1">
        <a:defRPr sz="57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3" Type="http://schemas.openxmlformats.org/officeDocument/2006/relationships/image" Target="../media/image1.wmf"/><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jpeg"/><Relationship Id="rId2" Type="http://schemas.openxmlformats.org/officeDocument/2006/relationships/notesSlide" Target="../notesSlides/notesSlide1.xml"/><Relationship Id="rId16" Type="http://schemas.openxmlformats.org/officeDocument/2006/relationships/image" Target="../media/image13.sv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png"/><Relationship Id="rId5" Type="http://schemas.microsoft.com/office/2017/06/relationships/model3d" Target="../media/model3d1.glb"/><Relationship Id="rId15" Type="http://schemas.openxmlformats.org/officeDocument/2006/relationships/image" Target="../media/image12.png"/><Relationship Id="rId10" Type="http://schemas.openxmlformats.org/officeDocument/2006/relationships/image" Target="../media/image7.sv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1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32918400" cy="32004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rgbClr val="BFBFBF"/>
              </a:solidFill>
            </a:endParaRPr>
          </a:p>
        </p:txBody>
      </p:sp>
      <p:sp>
        <p:nvSpPr>
          <p:cNvPr id="7" name="Text Box 2"/>
          <p:cNvSpPr txBox="1">
            <a:spLocks noChangeArrowheads="1"/>
          </p:cNvSpPr>
          <p:nvPr/>
        </p:nvSpPr>
        <p:spPr bwMode="auto">
          <a:xfrm>
            <a:off x="8721989" y="161449"/>
            <a:ext cx="15544800" cy="2265148"/>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pPr>
            <a:r>
              <a:rPr lang="en-US" sz="7200" b="1" dirty="0">
                <a:solidFill>
                  <a:srgbClr val="ED1C24"/>
                </a:solidFill>
                <a:latin typeface="Times New Roman" panose="02020603050405020304" pitchFamily="18" charset="0"/>
                <a:ea typeface="HelveticaNeueLT Std Lt" charset="0"/>
                <a:cs typeface="Times New Roman" panose="02020603050405020304" pitchFamily="18" charset="0"/>
              </a:rPr>
              <a:t>Automated Flux Reader (AFR)</a:t>
            </a:r>
            <a:endParaRPr lang="en-US" sz="7200" b="1" dirty="0">
              <a:solidFill>
                <a:srgbClr val="ED1C24"/>
              </a:solidFill>
              <a:effectLst/>
              <a:latin typeface="Times New Roman" panose="02020603050405020304" pitchFamily="18" charset="0"/>
              <a:ea typeface="HelveticaNeueLT Std Lt" charset="0"/>
              <a:cs typeface="Times New Roman" panose="02020603050405020304" pitchFamily="18" charset="0"/>
            </a:endParaRPr>
          </a:p>
        </p:txBody>
      </p:sp>
      <p:sp>
        <p:nvSpPr>
          <p:cNvPr id="9" name="Rectangle 8"/>
          <p:cNvSpPr/>
          <p:nvPr/>
        </p:nvSpPr>
        <p:spPr>
          <a:xfrm>
            <a:off x="5420762" y="1342269"/>
            <a:ext cx="21396960" cy="1189493"/>
          </a:xfrm>
          <a:prstGeom prst="rect">
            <a:avLst/>
          </a:prstGeom>
        </p:spPr>
        <p:txBody>
          <a:bodyPr wrap="square">
            <a:spAutoFit/>
          </a:bodyPr>
          <a:lstStyle/>
          <a:p>
            <a:pPr algn="ctr">
              <a:lnSpc>
                <a:spcPct val="150000"/>
              </a:lnSpc>
              <a:spcAft>
                <a:spcPts val="600"/>
              </a:spcAft>
            </a:pPr>
            <a:r>
              <a:rPr lang="en-US" sz="5400" dirty="0">
                <a:solidFill>
                  <a:srgbClr val="0D0D0D"/>
                </a:solidFill>
                <a:effectLst/>
                <a:latin typeface="Times New Roman" panose="02020603050405020304" pitchFamily="18" charset="0"/>
                <a:ea typeface="HelveticaNeueLT Std Lt" charset="0"/>
                <a:cs typeface="Times New Roman" panose="02020603050405020304" pitchFamily="18" charset="0"/>
              </a:rPr>
              <a:t>Team 513 | Andrew Atallah | Sean Hemstreet | Joshua Huls | Liora Louis</a:t>
            </a:r>
          </a:p>
        </p:txBody>
      </p:sp>
      <p:pic>
        <p:nvPicPr>
          <p:cNvPr id="22" name="Picture 21"/>
          <p:cNvPicPr>
            <a:picLocks noChangeAspect="1"/>
          </p:cNvPicPr>
          <p:nvPr/>
        </p:nvPicPr>
        <p:blipFill>
          <a:blip r:embed="rId3"/>
          <a:srcRect/>
          <a:stretch/>
        </p:blipFill>
        <p:spPr>
          <a:xfrm>
            <a:off x="1270055" y="234208"/>
            <a:ext cx="2880652" cy="2710817"/>
          </a:xfrm>
          <a:prstGeom prst="rect">
            <a:avLst/>
          </a:prstGeom>
        </p:spPr>
      </p:pic>
      <p:pic>
        <p:nvPicPr>
          <p:cNvPr id="2" name="Picture 1" descr="A red and black logo&#10;&#10;Description automatically generated">
            <a:extLst>
              <a:ext uri="{FF2B5EF4-FFF2-40B4-BE49-F238E27FC236}">
                <a16:creationId xmlns:a16="http://schemas.microsoft.com/office/drawing/2014/main" id="{BDC186F5-F599-2E01-1FF3-168A6D43F3B5}"/>
              </a:ext>
            </a:extLst>
          </p:cNvPr>
          <p:cNvPicPr>
            <a:picLocks noChangeAspect="1"/>
          </p:cNvPicPr>
          <p:nvPr/>
        </p:nvPicPr>
        <p:blipFill>
          <a:blip r:embed="rId4"/>
          <a:stretch>
            <a:fillRect/>
          </a:stretch>
        </p:blipFill>
        <p:spPr>
          <a:xfrm>
            <a:off x="26289262" y="262018"/>
            <a:ext cx="6218621" cy="2560320"/>
          </a:xfrm>
          <a:prstGeom prst="rect">
            <a:avLst/>
          </a:prstGeom>
        </p:spPr>
      </p:pic>
      <p:sp>
        <p:nvSpPr>
          <p:cNvPr id="30" name="Rectangle 29">
            <a:extLst>
              <a:ext uri="{FF2B5EF4-FFF2-40B4-BE49-F238E27FC236}">
                <a16:creationId xmlns:a16="http://schemas.microsoft.com/office/drawing/2014/main" id="{F3154E82-08CC-0C93-B19B-23FA338B598A}"/>
              </a:ext>
            </a:extLst>
          </p:cNvPr>
          <p:cNvSpPr/>
          <p:nvPr/>
        </p:nvSpPr>
        <p:spPr>
          <a:xfrm>
            <a:off x="-182880" y="3200400"/>
            <a:ext cx="33284160" cy="257521"/>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a:extLst>
              <a:ext uri="{FF2B5EF4-FFF2-40B4-BE49-F238E27FC236}">
                <a16:creationId xmlns:a16="http://schemas.microsoft.com/office/drawing/2014/main" id="{9505B550-BF2C-C704-262E-26E44EB09DA2}"/>
              </a:ext>
            </a:extLst>
          </p:cNvPr>
          <p:cNvGrpSpPr/>
          <p:nvPr/>
        </p:nvGrpSpPr>
        <p:grpSpPr>
          <a:xfrm>
            <a:off x="8567732" y="3761269"/>
            <a:ext cx="15544800" cy="17830800"/>
            <a:chOff x="8686800" y="3761269"/>
            <a:chExt cx="15544800" cy="17830800"/>
          </a:xfrm>
        </p:grpSpPr>
        <p:sp>
          <p:nvSpPr>
            <p:cNvPr id="12" name="Rectangle: Rounded Corners 11">
              <a:extLst>
                <a:ext uri="{FF2B5EF4-FFF2-40B4-BE49-F238E27FC236}">
                  <a16:creationId xmlns:a16="http://schemas.microsoft.com/office/drawing/2014/main" id="{83C9BE43-D041-886B-BA17-75144A0B09C0}"/>
                </a:ext>
              </a:extLst>
            </p:cNvPr>
            <p:cNvSpPr/>
            <p:nvPr/>
          </p:nvSpPr>
          <p:spPr>
            <a:xfrm>
              <a:off x="8686800" y="3761269"/>
              <a:ext cx="15544800" cy="17830800"/>
            </a:xfrm>
            <a:prstGeom prst="roundRect">
              <a:avLst>
                <a:gd name="adj" fmla="val 12811"/>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b="1"/>
            </a:p>
          </p:txBody>
        </p:sp>
        <p:sp>
          <p:nvSpPr>
            <p:cNvPr id="13" name="TextBox 12">
              <a:extLst>
                <a:ext uri="{FF2B5EF4-FFF2-40B4-BE49-F238E27FC236}">
                  <a16:creationId xmlns:a16="http://schemas.microsoft.com/office/drawing/2014/main" id="{D064F8E9-8398-0EAE-52FB-AD7F1084F9A9}"/>
                </a:ext>
              </a:extLst>
            </p:cNvPr>
            <p:cNvSpPr txBox="1"/>
            <p:nvPr/>
          </p:nvSpPr>
          <p:spPr>
            <a:xfrm>
              <a:off x="9144000" y="5249043"/>
              <a:ext cx="14630400" cy="3931920"/>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Danfoss uses magnetic blade shafts to reduce friction in their compressors. Formation of inconsistencies in the magnetized section of the shafts jeopardizes the flux. The current method used to validate the flux of these shafts is unreliable and labor intensive.</a:t>
              </a:r>
            </a:p>
          </p:txBody>
        </p:sp>
        <p:sp>
          <p:nvSpPr>
            <p:cNvPr id="14" name="TextBox 13">
              <a:extLst>
                <a:ext uri="{FF2B5EF4-FFF2-40B4-BE49-F238E27FC236}">
                  <a16:creationId xmlns:a16="http://schemas.microsoft.com/office/drawing/2014/main" id="{22297415-B538-460C-E007-D1DCEEAEEAD4}"/>
                </a:ext>
              </a:extLst>
            </p:cNvPr>
            <p:cNvSpPr txBox="1"/>
            <p:nvPr/>
          </p:nvSpPr>
          <p:spPr>
            <a:xfrm>
              <a:off x="9144000" y="17062162"/>
              <a:ext cx="14630400" cy="3785652"/>
            </a:xfrm>
            <a:prstGeom prst="rect">
              <a:avLst/>
            </a:prstGeom>
            <a:noFill/>
          </p:spPr>
          <p:txBody>
            <a:bodyPr wrap="square" rtlCol="0">
              <a:spAutoFit/>
            </a:bodyPr>
            <a:lstStyle/>
            <a:p>
              <a:pPr marL="0" marR="0" lvl="0" indent="0" defTabSz="2633472"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For quality purposes the magnetic region of these shafts needs to be </a:t>
              </a:r>
              <a:r>
                <a:rPr kumimoji="0" lang="en-US" sz="4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measured</a:t>
              </a:r>
              <a:r>
                <a:rPr kumimoji="0" lang="en-US" sz="4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and </a:t>
              </a:r>
              <a:r>
                <a:rPr kumimoji="0" lang="en-US" sz="4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mapped</a:t>
              </a:r>
              <a:r>
                <a:rPr kumimoji="0" lang="en-US" sz="4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The Automated Flux Reader (AFR) </a:t>
              </a:r>
              <a:r>
                <a:rPr lang="en-US" sz="4800" dirty="0">
                  <a:latin typeface="Times New Roman" panose="02020603050405020304" pitchFamily="18" charset="0"/>
                  <a:cs typeface="Times New Roman" panose="02020603050405020304" pitchFamily="18" charset="0"/>
                </a:rPr>
                <a:t>will be used</a:t>
              </a:r>
              <a:r>
                <a:rPr kumimoji="0" lang="en-US" sz="4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to </a:t>
              </a:r>
              <a:r>
                <a:rPr kumimoji="0" lang="en-US" sz="48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detect</a:t>
              </a:r>
              <a:r>
                <a:rPr kumimoji="0" lang="en-US" sz="4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lang="en-US" sz="4800" dirty="0">
                  <a:latin typeface="Times New Roman" panose="02020603050405020304" pitchFamily="18" charset="0"/>
                  <a:cs typeface="Times New Roman" panose="02020603050405020304" pitchFamily="18" charset="0"/>
                </a:rPr>
                <a:t>flux</a:t>
              </a:r>
              <a:r>
                <a:rPr kumimoji="0" lang="en-US" sz="48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deviation within these shafts. The measurements will be spaced out 5 mm apart in the both the axial and circumferential direction.</a:t>
              </a:r>
            </a:p>
          </p:txBody>
        </p:sp>
        <p:sp>
          <p:nvSpPr>
            <p:cNvPr id="50" name="Rectangle: Rounded Corners 49">
              <a:extLst>
                <a:ext uri="{FF2B5EF4-FFF2-40B4-BE49-F238E27FC236}">
                  <a16:creationId xmlns:a16="http://schemas.microsoft.com/office/drawing/2014/main" id="{ED1B60A8-1970-9174-F47A-756DC3895FCB}"/>
                </a:ext>
              </a:extLst>
            </p:cNvPr>
            <p:cNvSpPr/>
            <p:nvPr/>
          </p:nvSpPr>
          <p:spPr>
            <a:xfrm>
              <a:off x="13258800" y="3956516"/>
              <a:ext cx="6400800" cy="1097280"/>
            </a:xfrm>
            <a:prstGeom prst="roundRect">
              <a:avLst/>
            </a:prstGeom>
            <a:solidFill>
              <a:srgbClr val="ED1C24"/>
            </a:solidFill>
            <a:ln w="698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Times New Roman" panose="02020603050405020304" pitchFamily="18" charset="0"/>
                  <a:cs typeface="Times New Roman" panose="02020603050405020304" pitchFamily="18" charset="0"/>
                </a:rPr>
                <a:t>Inspiration:</a:t>
              </a:r>
            </a:p>
          </p:txBody>
        </p:sp>
        <mc:AlternateContent xmlns:mc="http://schemas.openxmlformats.org/markup-compatibility/2006">
          <mc:Choice xmlns:am3d="http://schemas.microsoft.com/office/drawing/2017/model3d" Requires="am3d">
            <p:graphicFrame>
              <p:nvGraphicFramePr>
                <p:cNvPr id="24" name="3D Model 23">
                  <a:extLst>
                    <a:ext uri="{FF2B5EF4-FFF2-40B4-BE49-F238E27FC236}">
                      <a16:creationId xmlns:a16="http://schemas.microsoft.com/office/drawing/2014/main" id="{08F9696B-079D-AAB0-A85F-D7E4D4EDB9C3}"/>
                    </a:ext>
                  </a:extLst>
                </p:cNvPr>
                <p:cNvGraphicFramePr>
                  <a:graphicFrameLocks noChangeAspect="1"/>
                </p:cNvGraphicFramePr>
                <p:nvPr>
                  <p:extLst>
                    <p:ext uri="{D42A27DB-BD31-4B8C-83A1-F6EECF244321}">
                      <p14:modId xmlns:p14="http://schemas.microsoft.com/office/powerpoint/2010/main" val="1497863586"/>
                    </p:ext>
                  </p:extLst>
                </p:nvPr>
              </p:nvGraphicFramePr>
              <p:xfrm>
                <a:off x="8732520" y="9920272"/>
                <a:ext cx="15453360" cy="5368818"/>
              </p:xfrm>
              <a:graphic>
                <a:graphicData uri="http://schemas.microsoft.com/office/drawing/2017/model3d">
                  <am3d:model3d r:embed="rId5">
                    <am3d:spPr>
                      <a:xfrm>
                        <a:off x="0" y="0"/>
                        <a:ext cx="15453360" cy="5368818"/>
                      </a:xfrm>
                      <a:prstGeom prst="rect">
                        <a:avLst/>
                      </a:prstGeom>
                    </am3d:spPr>
                    <am3d:camera>
                      <am3d:pos x="0" y="0" z="48798990"/>
                      <am3d:up dx="0" dy="36000000" dz="0"/>
                      <am3d:lookAt x="0" y="0" z="0"/>
                      <am3d:perspective fov="2700000"/>
                    </am3d:camera>
                    <am3d:trans>
                      <am3d:meterPerModelUnit n="801089" d="1000000"/>
                      <am3d:preTrans dx="-17423215" dy="4395097" dz="2328623"/>
                      <am3d:scale>
                        <am3d:sx n="1000000" d="1000000"/>
                        <am3d:sy n="1000000" d="1000000"/>
                        <am3d:sz n="1000000" d="1000000"/>
                      </am3d:scale>
                      <am3d:rot ax="7408119" ay="277910" az="-417849"/>
                      <am3d:postTrans dx="0" dy="0" dz="0"/>
                    </am3d:trans>
                    <am3d:raster rName="Office3DRenderer" rVer="16.0.8326">
                      <am3d:blip r:embed="rId6"/>
                    </am3d:raster>
                    <am3d:objViewport viewportSz="1637059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4" name="3D Model 23">
                  <a:extLst>
                    <a:ext uri="{FF2B5EF4-FFF2-40B4-BE49-F238E27FC236}">
                      <a16:creationId xmlns:a16="http://schemas.microsoft.com/office/drawing/2014/main" id="{08F9696B-079D-AAB0-A85F-D7E4D4EDB9C3}"/>
                    </a:ext>
                  </a:extLst>
                </p:cNvPr>
                <p:cNvPicPr>
                  <a:picLocks noGrp="1" noRot="1" noChangeAspect="1" noMove="1" noResize="1" noEditPoints="1" noAdjustHandles="1" noChangeArrowheads="1" noChangeShapeType="1" noCrop="1"/>
                </p:cNvPicPr>
                <p:nvPr/>
              </p:nvPicPr>
              <p:blipFill>
                <a:blip r:embed="rId6"/>
                <a:stretch>
                  <a:fillRect/>
                </a:stretch>
              </p:blipFill>
              <p:spPr>
                <a:xfrm>
                  <a:off x="8613452" y="9920272"/>
                  <a:ext cx="15453360" cy="5368818"/>
                </a:xfrm>
                <a:prstGeom prst="rect">
                  <a:avLst/>
                </a:prstGeom>
              </p:spPr>
            </p:pic>
          </mc:Fallback>
        </mc:AlternateContent>
      </p:grpSp>
      <p:grpSp>
        <p:nvGrpSpPr>
          <p:cNvPr id="113" name="Group 112">
            <a:extLst>
              <a:ext uri="{FF2B5EF4-FFF2-40B4-BE49-F238E27FC236}">
                <a16:creationId xmlns:a16="http://schemas.microsoft.com/office/drawing/2014/main" id="{F1451F24-AABF-394D-3A97-F0E68BEEEC89}"/>
              </a:ext>
            </a:extLst>
          </p:cNvPr>
          <p:cNvGrpSpPr/>
          <p:nvPr/>
        </p:nvGrpSpPr>
        <p:grpSpPr>
          <a:xfrm>
            <a:off x="24324682" y="3761269"/>
            <a:ext cx="8281574" cy="17830800"/>
            <a:chOff x="24324682" y="3761269"/>
            <a:chExt cx="8281574" cy="17830800"/>
          </a:xfrm>
        </p:grpSpPr>
        <p:grpSp>
          <p:nvGrpSpPr>
            <p:cNvPr id="93" name="Group 92">
              <a:extLst>
                <a:ext uri="{FF2B5EF4-FFF2-40B4-BE49-F238E27FC236}">
                  <a16:creationId xmlns:a16="http://schemas.microsoft.com/office/drawing/2014/main" id="{754426C9-EDFB-8037-BB26-BC3B15407803}"/>
                </a:ext>
              </a:extLst>
            </p:cNvPr>
            <p:cNvGrpSpPr/>
            <p:nvPr/>
          </p:nvGrpSpPr>
          <p:grpSpPr>
            <a:xfrm>
              <a:off x="24794432" y="11616299"/>
              <a:ext cx="7579957" cy="5686901"/>
              <a:chOff x="700028" y="9552775"/>
              <a:chExt cx="7579957" cy="5686901"/>
            </a:xfrm>
          </p:grpSpPr>
          <p:sp>
            <p:nvSpPr>
              <p:cNvPr id="11" name="Rectangle: Rounded Corners 10">
                <a:extLst>
                  <a:ext uri="{FF2B5EF4-FFF2-40B4-BE49-F238E27FC236}">
                    <a16:creationId xmlns:a16="http://schemas.microsoft.com/office/drawing/2014/main" id="{18701D69-8D36-C1F9-178C-58AFD8F07ECC}"/>
                  </a:ext>
                </a:extLst>
              </p:cNvPr>
              <p:cNvSpPr/>
              <p:nvPr/>
            </p:nvSpPr>
            <p:spPr>
              <a:xfrm>
                <a:off x="1289606" y="9552775"/>
                <a:ext cx="6400800" cy="1097280"/>
              </a:xfrm>
              <a:prstGeom prst="roundRect">
                <a:avLst/>
              </a:prstGeom>
              <a:solidFill>
                <a:srgbClr val="ED1C24"/>
              </a:solidFill>
              <a:ln w="698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bg1"/>
                    </a:solidFill>
                    <a:latin typeface="Times New Roman" panose="02020603050405020304" pitchFamily="18" charset="0"/>
                    <a:cs typeface="Times New Roman" panose="02020603050405020304" pitchFamily="18" charset="0"/>
                  </a:rPr>
                  <a:t>Tools:</a:t>
                </a:r>
              </a:p>
            </p:txBody>
          </p:sp>
          <p:grpSp>
            <p:nvGrpSpPr>
              <p:cNvPr id="36" name="Group 35">
                <a:extLst>
                  <a:ext uri="{FF2B5EF4-FFF2-40B4-BE49-F238E27FC236}">
                    <a16:creationId xmlns:a16="http://schemas.microsoft.com/office/drawing/2014/main" id="{8CB9E58E-0B94-F31B-3F22-B708A6C31922}"/>
                  </a:ext>
                </a:extLst>
              </p:cNvPr>
              <p:cNvGrpSpPr/>
              <p:nvPr/>
            </p:nvGrpSpPr>
            <p:grpSpPr>
              <a:xfrm>
                <a:off x="700028" y="10800397"/>
                <a:ext cx="7579957" cy="4439279"/>
                <a:chOff x="554580" y="10824763"/>
                <a:chExt cx="7579957" cy="4439279"/>
              </a:xfrm>
            </p:grpSpPr>
            <p:grpSp>
              <p:nvGrpSpPr>
                <p:cNvPr id="28" name="Group 27">
                  <a:extLst>
                    <a:ext uri="{FF2B5EF4-FFF2-40B4-BE49-F238E27FC236}">
                      <a16:creationId xmlns:a16="http://schemas.microsoft.com/office/drawing/2014/main" id="{C775D440-056F-FA74-0B96-A9482E8EB79E}"/>
                    </a:ext>
                  </a:extLst>
                </p:cNvPr>
                <p:cNvGrpSpPr/>
                <p:nvPr/>
              </p:nvGrpSpPr>
              <p:grpSpPr>
                <a:xfrm>
                  <a:off x="554580" y="10824763"/>
                  <a:ext cx="5203015" cy="910452"/>
                  <a:chOff x="554580" y="10824763"/>
                  <a:chExt cx="5203015" cy="910452"/>
                </a:xfrm>
              </p:grpSpPr>
              <p:pic>
                <p:nvPicPr>
                  <p:cNvPr id="41" name="Graphic 40" descr="Single gear with solid fill">
                    <a:extLst>
                      <a:ext uri="{FF2B5EF4-FFF2-40B4-BE49-F238E27FC236}">
                        <a16:creationId xmlns:a16="http://schemas.microsoft.com/office/drawing/2014/main" id="{66F844F8-420E-5CD2-67F2-68F3D021E08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580" y="10824763"/>
                    <a:ext cx="918397" cy="910452"/>
                  </a:xfrm>
                  <a:prstGeom prst="rect">
                    <a:avLst/>
                  </a:prstGeom>
                </p:spPr>
              </p:pic>
              <p:sp>
                <p:nvSpPr>
                  <p:cNvPr id="25" name="TextBox 24">
                    <a:extLst>
                      <a:ext uri="{FF2B5EF4-FFF2-40B4-BE49-F238E27FC236}">
                        <a16:creationId xmlns:a16="http://schemas.microsoft.com/office/drawing/2014/main" id="{7B13261C-FF52-0D5A-060A-1E764C6F35F8}"/>
                      </a:ext>
                    </a:extLst>
                  </p:cNvPr>
                  <p:cNvSpPr txBox="1"/>
                  <p:nvPr/>
                </p:nvSpPr>
                <p:spPr>
                  <a:xfrm>
                    <a:off x="1590566" y="10896930"/>
                    <a:ext cx="4167029" cy="766119"/>
                  </a:xfrm>
                  <a:prstGeom prst="rect">
                    <a:avLst/>
                  </a:prstGeom>
                  <a:noFill/>
                </p:spPr>
                <p:txBody>
                  <a:bodyPr wrap="none" lIns="91440" tIns="45720" rIns="91440" bIns="45720" rtlCol="0" anchor="t">
                    <a:spAutoFit/>
                  </a:bodyPr>
                  <a:lstStyle/>
                  <a:p>
                    <a:r>
                      <a:rPr lang="en-US" sz="4400" dirty="0">
                        <a:latin typeface="Times New Roman" panose="02020603050405020304" pitchFamily="18" charset="0"/>
                        <a:cs typeface="Times New Roman" panose="02020603050405020304" pitchFamily="18" charset="0"/>
                      </a:rPr>
                      <a:t>Motorized Chuck</a:t>
                    </a:r>
                  </a:p>
                </p:txBody>
              </p:sp>
            </p:grpSp>
            <p:grpSp>
              <p:nvGrpSpPr>
                <p:cNvPr id="29" name="Group 28">
                  <a:extLst>
                    <a:ext uri="{FF2B5EF4-FFF2-40B4-BE49-F238E27FC236}">
                      <a16:creationId xmlns:a16="http://schemas.microsoft.com/office/drawing/2014/main" id="{F72AAAF6-5D07-DA78-862A-5964BBA13D0D}"/>
                    </a:ext>
                  </a:extLst>
                </p:cNvPr>
                <p:cNvGrpSpPr/>
                <p:nvPr/>
              </p:nvGrpSpPr>
              <p:grpSpPr>
                <a:xfrm>
                  <a:off x="554580" y="11706970"/>
                  <a:ext cx="6681186" cy="910452"/>
                  <a:chOff x="554580" y="11662218"/>
                  <a:chExt cx="6681186" cy="910452"/>
                </a:xfrm>
              </p:grpSpPr>
              <p:sp>
                <p:nvSpPr>
                  <p:cNvPr id="31" name="TextBox 30">
                    <a:extLst>
                      <a:ext uri="{FF2B5EF4-FFF2-40B4-BE49-F238E27FC236}">
                        <a16:creationId xmlns:a16="http://schemas.microsoft.com/office/drawing/2014/main" id="{0754A919-6A3F-3A02-A97B-7DC29981B0A7}"/>
                      </a:ext>
                    </a:extLst>
                  </p:cNvPr>
                  <p:cNvSpPr txBox="1"/>
                  <p:nvPr/>
                </p:nvSpPr>
                <p:spPr>
                  <a:xfrm>
                    <a:off x="1590566" y="11734385"/>
                    <a:ext cx="5645200" cy="769441"/>
                  </a:xfrm>
                  <a:prstGeom prst="rect">
                    <a:avLst/>
                  </a:prstGeom>
                  <a:noFill/>
                </p:spPr>
                <p:txBody>
                  <a:bodyPr wrap="none" lIns="91440" tIns="45720" rIns="91440" bIns="45720" rtlCol="0" anchor="t">
                    <a:spAutoFit/>
                  </a:bodyPr>
                  <a:lstStyle/>
                  <a:p>
                    <a:r>
                      <a:rPr lang="en-US" sz="4400" dirty="0">
                        <a:latin typeface="Times New Roman" panose="02020603050405020304" pitchFamily="18" charset="0"/>
                        <a:cs typeface="Times New Roman" panose="02020603050405020304" pitchFamily="18" charset="0"/>
                      </a:rPr>
                      <a:t>Tailstock &amp; Live Center</a:t>
                    </a:r>
                  </a:p>
                </p:txBody>
              </p:sp>
              <p:pic>
                <p:nvPicPr>
                  <p:cNvPr id="66" name="Graphic 65" descr="Single gear with solid fill">
                    <a:extLst>
                      <a:ext uri="{FF2B5EF4-FFF2-40B4-BE49-F238E27FC236}">
                        <a16:creationId xmlns:a16="http://schemas.microsoft.com/office/drawing/2014/main" id="{88F7B7AA-CD58-E98F-CB2A-56432D56ED8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580" y="11662218"/>
                    <a:ext cx="918397" cy="910452"/>
                  </a:xfrm>
                  <a:prstGeom prst="rect">
                    <a:avLst/>
                  </a:prstGeom>
                </p:spPr>
              </p:pic>
            </p:grpSp>
            <p:grpSp>
              <p:nvGrpSpPr>
                <p:cNvPr id="32" name="Group 31">
                  <a:extLst>
                    <a:ext uri="{FF2B5EF4-FFF2-40B4-BE49-F238E27FC236}">
                      <a16:creationId xmlns:a16="http://schemas.microsoft.com/office/drawing/2014/main" id="{3560F134-50E9-2179-5098-BE357C7172B0}"/>
                    </a:ext>
                  </a:extLst>
                </p:cNvPr>
                <p:cNvGrpSpPr/>
                <p:nvPr/>
              </p:nvGrpSpPr>
              <p:grpSpPr>
                <a:xfrm>
                  <a:off x="554580" y="12589177"/>
                  <a:ext cx="5293883" cy="910452"/>
                  <a:chOff x="554580" y="12551141"/>
                  <a:chExt cx="5293883" cy="910452"/>
                </a:xfrm>
              </p:grpSpPr>
              <p:sp>
                <p:nvSpPr>
                  <p:cNvPr id="34" name="TextBox 33">
                    <a:extLst>
                      <a:ext uri="{FF2B5EF4-FFF2-40B4-BE49-F238E27FC236}">
                        <a16:creationId xmlns:a16="http://schemas.microsoft.com/office/drawing/2014/main" id="{F70655AA-D2D3-0461-9B9B-AF362C02A068}"/>
                      </a:ext>
                    </a:extLst>
                  </p:cNvPr>
                  <p:cNvSpPr txBox="1"/>
                  <p:nvPr/>
                </p:nvSpPr>
                <p:spPr>
                  <a:xfrm>
                    <a:off x="1590566" y="12623308"/>
                    <a:ext cx="4257897"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Linear Guide Rail</a:t>
                    </a:r>
                  </a:p>
                </p:txBody>
              </p:sp>
              <p:pic>
                <p:nvPicPr>
                  <p:cNvPr id="67" name="Graphic 66" descr="Single gear with solid fill">
                    <a:extLst>
                      <a:ext uri="{FF2B5EF4-FFF2-40B4-BE49-F238E27FC236}">
                        <a16:creationId xmlns:a16="http://schemas.microsoft.com/office/drawing/2014/main" id="{E2D8BEA1-DAAB-C371-36F3-751B4132A8E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580" y="12551141"/>
                    <a:ext cx="918397" cy="910452"/>
                  </a:xfrm>
                  <a:prstGeom prst="rect">
                    <a:avLst/>
                  </a:prstGeom>
                </p:spPr>
              </p:pic>
            </p:grpSp>
            <p:grpSp>
              <p:nvGrpSpPr>
                <p:cNvPr id="33" name="Group 32">
                  <a:extLst>
                    <a:ext uri="{FF2B5EF4-FFF2-40B4-BE49-F238E27FC236}">
                      <a16:creationId xmlns:a16="http://schemas.microsoft.com/office/drawing/2014/main" id="{3B005A0F-2383-5362-5E7A-6BEAC046B20F}"/>
                    </a:ext>
                  </a:extLst>
                </p:cNvPr>
                <p:cNvGrpSpPr/>
                <p:nvPr/>
              </p:nvGrpSpPr>
              <p:grpSpPr>
                <a:xfrm>
                  <a:off x="554580" y="13471384"/>
                  <a:ext cx="7579957" cy="910452"/>
                  <a:chOff x="554580" y="13419268"/>
                  <a:chExt cx="7579957" cy="910452"/>
                </a:xfrm>
              </p:grpSpPr>
              <p:sp>
                <p:nvSpPr>
                  <p:cNvPr id="37" name="TextBox 36">
                    <a:extLst>
                      <a:ext uri="{FF2B5EF4-FFF2-40B4-BE49-F238E27FC236}">
                        <a16:creationId xmlns:a16="http://schemas.microsoft.com/office/drawing/2014/main" id="{E2A54B6A-B4F7-3BB8-BA13-7566F157DF35}"/>
                      </a:ext>
                    </a:extLst>
                  </p:cNvPr>
                  <p:cNvSpPr txBox="1"/>
                  <p:nvPr/>
                </p:nvSpPr>
                <p:spPr>
                  <a:xfrm>
                    <a:off x="1590566" y="13491435"/>
                    <a:ext cx="6543971" cy="769441"/>
                  </a:xfrm>
                  <a:prstGeom prst="rect">
                    <a:avLst/>
                  </a:prstGeom>
                  <a:noFill/>
                </p:spPr>
                <p:txBody>
                  <a:bodyPr wrap="none" rtlCol="0">
                    <a:spAutoFit/>
                  </a:bodyPr>
                  <a:lstStyle/>
                  <a:p>
                    <a:r>
                      <a:rPr lang="en-US" sz="4400" dirty="0">
                        <a:latin typeface="Times New Roman" panose="02020603050405020304" pitchFamily="18" charset="0"/>
                        <a:cs typeface="Times New Roman" panose="02020603050405020304" pitchFamily="18" charset="0"/>
                      </a:rPr>
                      <a:t>C++ Application &amp; Arduino</a:t>
                    </a:r>
                  </a:p>
                </p:txBody>
              </p:sp>
              <p:pic>
                <p:nvPicPr>
                  <p:cNvPr id="68" name="Graphic 67" descr="Single gear with solid fill">
                    <a:extLst>
                      <a:ext uri="{FF2B5EF4-FFF2-40B4-BE49-F238E27FC236}">
                        <a16:creationId xmlns:a16="http://schemas.microsoft.com/office/drawing/2014/main" id="{58CAC576-D7C6-9263-B13F-57965BCD8BD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580" y="13419268"/>
                    <a:ext cx="918397" cy="910452"/>
                  </a:xfrm>
                  <a:prstGeom prst="rect">
                    <a:avLst/>
                  </a:prstGeom>
                </p:spPr>
              </p:pic>
            </p:grpSp>
            <p:grpSp>
              <p:nvGrpSpPr>
                <p:cNvPr id="35" name="Group 34">
                  <a:extLst>
                    <a:ext uri="{FF2B5EF4-FFF2-40B4-BE49-F238E27FC236}">
                      <a16:creationId xmlns:a16="http://schemas.microsoft.com/office/drawing/2014/main" id="{63C139C1-6B5C-7FDF-5876-BA2EAA77C2AD}"/>
                    </a:ext>
                  </a:extLst>
                </p:cNvPr>
                <p:cNvGrpSpPr/>
                <p:nvPr/>
              </p:nvGrpSpPr>
              <p:grpSpPr>
                <a:xfrm>
                  <a:off x="554580" y="14353590"/>
                  <a:ext cx="3550049" cy="910452"/>
                  <a:chOff x="554580" y="14353590"/>
                  <a:chExt cx="3550049" cy="910452"/>
                </a:xfrm>
              </p:grpSpPr>
              <p:sp>
                <p:nvSpPr>
                  <p:cNvPr id="72" name="TextBox 71">
                    <a:extLst>
                      <a:ext uri="{FF2B5EF4-FFF2-40B4-BE49-F238E27FC236}">
                        <a16:creationId xmlns:a16="http://schemas.microsoft.com/office/drawing/2014/main" id="{B968CCC5-BD92-447C-4832-382E48CB4C71}"/>
                      </a:ext>
                    </a:extLst>
                  </p:cNvPr>
                  <p:cNvSpPr txBox="1"/>
                  <p:nvPr/>
                </p:nvSpPr>
                <p:spPr>
                  <a:xfrm>
                    <a:off x="1590566" y="14425756"/>
                    <a:ext cx="2514063" cy="766119"/>
                  </a:xfrm>
                  <a:prstGeom prst="rect">
                    <a:avLst/>
                  </a:prstGeom>
                  <a:noFill/>
                </p:spPr>
                <p:txBody>
                  <a:bodyPr wrap="none" lIns="91440" tIns="45720" rIns="91440" bIns="45720" rtlCol="0" anchor="t">
                    <a:spAutoFit/>
                  </a:bodyPr>
                  <a:lstStyle/>
                  <a:p>
                    <a:r>
                      <a:rPr lang="en-US" sz="4400">
                        <a:latin typeface="Times New Roman" panose="02020603050405020304" pitchFamily="18" charset="0"/>
                        <a:cs typeface="Times New Roman" panose="02020603050405020304" pitchFamily="18" charset="0"/>
                      </a:rPr>
                      <a:t>Fluxmeter</a:t>
                    </a:r>
                  </a:p>
                </p:txBody>
              </p:sp>
              <p:pic>
                <p:nvPicPr>
                  <p:cNvPr id="73" name="Graphic 72" descr="Single gear with solid fill">
                    <a:extLst>
                      <a:ext uri="{FF2B5EF4-FFF2-40B4-BE49-F238E27FC236}">
                        <a16:creationId xmlns:a16="http://schemas.microsoft.com/office/drawing/2014/main" id="{9EB42DFD-9D50-5E36-3F3D-8C8DBC50731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4580" y="14353590"/>
                    <a:ext cx="918397" cy="910452"/>
                  </a:xfrm>
                  <a:prstGeom prst="rect">
                    <a:avLst/>
                  </a:prstGeom>
                </p:spPr>
              </p:pic>
            </p:grpSp>
          </p:grpSp>
        </p:grpSp>
        <p:grpSp>
          <p:nvGrpSpPr>
            <p:cNvPr id="111" name="Group 110">
              <a:extLst>
                <a:ext uri="{FF2B5EF4-FFF2-40B4-BE49-F238E27FC236}">
                  <a16:creationId xmlns:a16="http://schemas.microsoft.com/office/drawing/2014/main" id="{58D37090-37B7-FC44-3534-110AC7FC232C}"/>
                </a:ext>
              </a:extLst>
            </p:cNvPr>
            <p:cNvGrpSpPr/>
            <p:nvPr/>
          </p:nvGrpSpPr>
          <p:grpSpPr>
            <a:xfrm>
              <a:off x="24324682" y="3761269"/>
              <a:ext cx="8229600" cy="7315200"/>
              <a:chOff x="24324682" y="3761269"/>
              <a:chExt cx="8229600" cy="7315200"/>
            </a:xfrm>
          </p:grpSpPr>
          <p:sp>
            <p:nvSpPr>
              <p:cNvPr id="20" name="Rectangle: Rounded Corners 19">
                <a:extLst>
                  <a:ext uri="{FF2B5EF4-FFF2-40B4-BE49-F238E27FC236}">
                    <a16:creationId xmlns:a16="http://schemas.microsoft.com/office/drawing/2014/main" id="{A05F3BB7-DB9C-ACE4-B3A5-7CCCF4FF2378}"/>
                  </a:ext>
                </a:extLst>
              </p:cNvPr>
              <p:cNvSpPr/>
              <p:nvPr/>
            </p:nvSpPr>
            <p:spPr>
              <a:xfrm>
                <a:off x="24324682" y="3761269"/>
                <a:ext cx="8229600" cy="7315200"/>
              </a:xfrm>
              <a:prstGeom prst="roundRect">
                <a:avLst>
                  <a:gd name="adj" fmla="val 13401"/>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57" name="Rectangle: Rounded Corners 56">
                <a:extLst>
                  <a:ext uri="{FF2B5EF4-FFF2-40B4-BE49-F238E27FC236}">
                    <a16:creationId xmlns:a16="http://schemas.microsoft.com/office/drawing/2014/main" id="{23DF8C0E-363E-65AE-7AB2-2CDF3F07357F}"/>
                  </a:ext>
                </a:extLst>
              </p:cNvPr>
              <p:cNvSpPr/>
              <p:nvPr/>
            </p:nvSpPr>
            <p:spPr>
              <a:xfrm>
                <a:off x="25239082" y="3956516"/>
                <a:ext cx="6400800" cy="1097280"/>
              </a:xfrm>
              <a:prstGeom prst="roundRect">
                <a:avLst/>
              </a:prstGeom>
              <a:solidFill>
                <a:srgbClr val="ED1C24"/>
              </a:solidFill>
              <a:ln w="698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Times New Roman" panose="02020603050405020304" pitchFamily="18" charset="0"/>
                    <a:cs typeface="Times New Roman" panose="02020603050405020304" pitchFamily="18" charset="0"/>
                  </a:rPr>
                  <a:t>Data Collection:</a:t>
                </a:r>
              </a:p>
            </p:txBody>
          </p:sp>
          <p:sp>
            <p:nvSpPr>
              <p:cNvPr id="44" name="TextBox 43">
                <a:extLst>
                  <a:ext uri="{FF2B5EF4-FFF2-40B4-BE49-F238E27FC236}">
                    <a16:creationId xmlns:a16="http://schemas.microsoft.com/office/drawing/2014/main" id="{08F8F009-38DD-8079-C771-7CE8F3A1CE42}"/>
                  </a:ext>
                </a:extLst>
              </p:cNvPr>
              <p:cNvSpPr txBox="1"/>
              <p:nvPr/>
            </p:nvSpPr>
            <p:spPr>
              <a:xfrm>
                <a:off x="24461842" y="5291436"/>
                <a:ext cx="7955280" cy="5262979"/>
              </a:xfrm>
              <a:prstGeom prst="rect">
                <a:avLst/>
              </a:prstGeom>
              <a:noFill/>
            </p:spPr>
            <p:txBody>
              <a:bodyPr wrap="square" rtlCol="0">
                <a:spAutoFit/>
              </a:bodyPr>
              <a:lstStyle/>
              <a:p>
                <a:r>
                  <a:rPr lang="en-US" sz="4800" dirty="0">
                    <a:latin typeface="Times New Roman" panose="02020603050405020304" pitchFamily="18" charset="0"/>
                    <a:cs typeface="Times New Roman" panose="02020603050405020304" pitchFamily="18" charset="0"/>
                  </a:rPr>
                  <a:t>A</a:t>
                </a:r>
                <a:r>
                  <a:rPr lang="en-US" sz="4800" dirty="0">
                    <a:solidFill>
                      <a:schemeClr val="tx1"/>
                    </a:solidFill>
                    <a:latin typeface="Times New Roman" panose="02020603050405020304" pitchFamily="18" charset="0"/>
                    <a:cs typeface="Times New Roman" panose="02020603050405020304" pitchFamily="18" charset="0"/>
                  </a:rPr>
                  <a:t>n Arduino controls the linear guide rail and chuck</a:t>
                </a:r>
                <a:r>
                  <a:rPr lang="en-US" sz="4800" dirty="0">
                    <a:latin typeface="Times New Roman" panose="02020603050405020304" pitchFamily="18" charset="0"/>
                    <a:cs typeface="Times New Roman" panose="02020603050405020304" pitchFamily="18" charset="0"/>
                  </a:rPr>
                  <a:t> while a C++</a:t>
                </a:r>
                <a:r>
                  <a:rPr lang="en-US" sz="4800" dirty="0">
                    <a:solidFill>
                      <a:schemeClr val="tx1"/>
                    </a:solidFill>
                    <a:latin typeface="Times New Roman" panose="02020603050405020304" pitchFamily="18" charset="0"/>
                    <a:cs typeface="Times New Roman" panose="02020603050405020304" pitchFamily="18" charset="0"/>
                  </a:rPr>
                  <a:t> application controls the fluxmeter and the measurement process. Signals are then sent between the two to ensure in-sync measurements. </a:t>
                </a:r>
              </a:p>
            </p:txBody>
          </p:sp>
        </p:grpSp>
        <p:grpSp>
          <p:nvGrpSpPr>
            <p:cNvPr id="112" name="Group 111">
              <a:extLst>
                <a:ext uri="{FF2B5EF4-FFF2-40B4-BE49-F238E27FC236}">
                  <a16:creationId xmlns:a16="http://schemas.microsoft.com/office/drawing/2014/main" id="{38B6EB00-1326-F7E0-6FFF-5FC65CFF523F}"/>
                </a:ext>
              </a:extLst>
            </p:cNvPr>
            <p:cNvGrpSpPr/>
            <p:nvPr/>
          </p:nvGrpSpPr>
          <p:grpSpPr>
            <a:xfrm>
              <a:off x="24376656" y="17843029"/>
              <a:ext cx="8229600" cy="3749040"/>
              <a:chOff x="24376656" y="17843029"/>
              <a:chExt cx="8229600" cy="3749040"/>
            </a:xfrm>
          </p:grpSpPr>
          <p:sp>
            <p:nvSpPr>
              <p:cNvPr id="16" name="Rectangle: Rounded Corners 15">
                <a:extLst>
                  <a:ext uri="{FF2B5EF4-FFF2-40B4-BE49-F238E27FC236}">
                    <a16:creationId xmlns:a16="http://schemas.microsoft.com/office/drawing/2014/main" id="{9371D91B-8239-9114-16A0-F8A42817692E}"/>
                  </a:ext>
                </a:extLst>
              </p:cNvPr>
              <p:cNvSpPr/>
              <p:nvPr/>
            </p:nvSpPr>
            <p:spPr>
              <a:xfrm>
                <a:off x="24376656" y="17843029"/>
                <a:ext cx="8229600" cy="3749040"/>
              </a:xfrm>
              <a:prstGeom prst="roundRect">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87" name="Rectangle: Rounded Corners 86">
                <a:extLst>
                  <a:ext uri="{FF2B5EF4-FFF2-40B4-BE49-F238E27FC236}">
                    <a16:creationId xmlns:a16="http://schemas.microsoft.com/office/drawing/2014/main" id="{0DBE287B-C375-9C82-662F-9D28A7782B7C}"/>
                  </a:ext>
                </a:extLst>
              </p:cNvPr>
              <p:cNvSpPr/>
              <p:nvPr/>
            </p:nvSpPr>
            <p:spPr>
              <a:xfrm>
                <a:off x="25291056" y="18062465"/>
                <a:ext cx="6400800" cy="1097280"/>
              </a:xfrm>
              <a:prstGeom prst="roundRect">
                <a:avLst/>
              </a:prstGeom>
              <a:solidFill>
                <a:srgbClr val="ED1C24"/>
              </a:solidFill>
              <a:ln w="698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Times New Roman"/>
                    <a:cs typeface="Times New Roman"/>
                  </a:rPr>
                  <a:t>Measurements:</a:t>
                </a:r>
                <a:endParaRPr lang="en-US" sz="5400" b="1" dirty="0">
                  <a:solidFill>
                    <a:schemeClr val="bg1"/>
                  </a:solidFill>
                  <a:latin typeface="Times New Roman" panose="02020603050405020304" pitchFamily="18" charset="0"/>
                  <a:cs typeface="Times New Roman" panose="02020603050405020304" pitchFamily="18" charset="0"/>
                </a:endParaRPr>
              </a:p>
            </p:txBody>
          </p:sp>
          <p:sp>
            <p:nvSpPr>
              <p:cNvPr id="45" name="TextBox 44">
                <a:extLst>
                  <a:ext uri="{FF2B5EF4-FFF2-40B4-BE49-F238E27FC236}">
                    <a16:creationId xmlns:a16="http://schemas.microsoft.com/office/drawing/2014/main" id="{D23E2DA9-3CD0-9DAB-C9DF-84A175B43AA7}"/>
                  </a:ext>
                </a:extLst>
              </p:cNvPr>
              <p:cNvSpPr txBox="1"/>
              <p:nvPr/>
            </p:nvSpPr>
            <p:spPr>
              <a:xfrm>
                <a:off x="24734469" y="19206465"/>
                <a:ext cx="7513974" cy="2123658"/>
              </a:xfrm>
              <a:prstGeom prst="rect">
                <a:avLst/>
              </a:prstGeom>
              <a:noFill/>
            </p:spPr>
            <p:txBody>
              <a:bodyPr wrap="square" rtlCol="0">
                <a:spAutoFit/>
              </a:bodyPr>
              <a:lstStyle/>
              <a:p>
                <a:r>
                  <a:rPr lang="en-US" sz="4400" dirty="0">
                    <a:solidFill>
                      <a:schemeClr val="tx1"/>
                    </a:solidFill>
                    <a:latin typeface="Times New Roman" panose="02020603050405020304" pitchFamily="18" charset="0"/>
                    <a:cs typeface="Times New Roman" panose="02020603050405020304" pitchFamily="18" charset="0"/>
                  </a:rPr>
                  <a:t>AFR will </a:t>
                </a:r>
                <a:r>
                  <a:rPr lang="en-US" sz="4400" b="1" dirty="0">
                    <a:solidFill>
                      <a:schemeClr val="tx1"/>
                    </a:solidFill>
                    <a:latin typeface="Times New Roman" panose="02020603050405020304" pitchFamily="18" charset="0"/>
                    <a:cs typeface="Times New Roman" panose="02020603050405020304" pitchFamily="18" charset="0"/>
                  </a:rPr>
                  <a:t>obtain</a:t>
                </a:r>
                <a:r>
                  <a:rPr lang="en-US" sz="4400" dirty="0">
                    <a:solidFill>
                      <a:schemeClr val="tx1"/>
                    </a:solidFill>
                    <a:latin typeface="Times New Roman" panose="02020603050405020304" pitchFamily="18" charset="0"/>
                    <a:cs typeface="Times New Roman" panose="02020603050405020304" pitchFamily="18" charset="0"/>
                  </a:rPr>
                  <a:t> the </a:t>
                </a:r>
                <a:r>
                  <a:rPr lang="en-US" sz="4400" b="1" dirty="0">
                    <a:solidFill>
                      <a:schemeClr val="tx1"/>
                    </a:solidFill>
                    <a:latin typeface="Times New Roman" panose="02020603050405020304" pitchFamily="18" charset="0"/>
                    <a:cs typeface="Times New Roman" panose="02020603050405020304" pitchFamily="18" charset="0"/>
                  </a:rPr>
                  <a:t>magnetic flux density</a:t>
                </a:r>
                <a:r>
                  <a:rPr lang="en-US" sz="4400" dirty="0">
                    <a:solidFill>
                      <a:schemeClr val="tx1"/>
                    </a:solidFill>
                    <a:latin typeface="Times New Roman" panose="02020603050405020304" pitchFamily="18" charset="0"/>
                    <a:cs typeface="Times New Roman" panose="02020603050405020304" pitchFamily="18" charset="0"/>
                  </a:rPr>
                  <a:t> at </a:t>
                </a:r>
                <a:r>
                  <a:rPr lang="en-US" sz="4400" b="1" dirty="0">
                    <a:solidFill>
                      <a:schemeClr val="tx1"/>
                    </a:solidFill>
                    <a:latin typeface="Times New Roman" panose="02020603050405020304" pitchFamily="18" charset="0"/>
                    <a:cs typeface="Times New Roman" panose="02020603050405020304" pitchFamily="18" charset="0"/>
                  </a:rPr>
                  <a:t>~2,600 </a:t>
                </a:r>
                <a:r>
                  <a:rPr lang="en-US" sz="4400" dirty="0">
                    <a:solidFill>
                      <a:schemeClr val="tx1"/>
                    </a:solidFill>
                    <a:latin typeface="Times New Roman" panose="02020603050405020304" pitchFamily="18" charset="0"/>
                    <a:cs typeface="Times New Roman" panose="02020603050405020304" pitchFamily="18" charset="0"/>
                  </a:rPr>
                  <a:t>locations on the test section.</a:t>
                </a:r>
              </a:p>
            </p:txBody>
          </p:sp>
        </p:grpSp>
      </p:grpSp>
      <p:grpSp>
        <p:nvGrpSpPr>
          <p:cNvPr id="110" name="Group 109">
            <a:extLst>
              <a:ext uri="{FF2B5EF4-FFF2-40B4-BE49-F238E27FC236}">
                <a16:creationId xmlns:a16="http://schemas.microsoft.com/office/drawing/2014/main" id="{2CB564BB-4F1C-71D5-D459-762FF82352F0}"/>
              </a:ext>
            </a:extLst>
          </p:cNvPr>
          <p:cNvGrpSpPr/>
          <p:nvPr/>
        </p:nvGrpSpPr>
        <p:grpSpPr>
          <a:xfrm>
            <a:off x="125982" y="3761269"/>
            <a:ext cx="8229600" cy="17830800"/>
            <a:chOff x="125982" y="3761269"/>
            <a:chExt cx="8229600" cy="17830800"/>
          </a:xfrm>
        </p:grpSpPr>
        <p:grpSp>
          <p:nvGrpSpPr>
            <p:cNvPr id="108" name="Group 107">
              <a:extLst>
                <a:ext uri="{FF2B5EF4-FFF2-40B4-BE49-F238E27FC236}">
                  <a16:creationId xmlns:a16="http://schemas.microsoft.com/office/drawing/2014/main" id="{BC1B5F9F-6E15-3793-CB61-AD537B48B199}"/>
                </a:ext>
              </a:extLst>
            </p:cNvPr>
            <p:cNvGrpSpPr/>
            <p:nvPr/>
          </p:nvGrpSpPr>
          <p:grpSpPr>
            <a:xfrm>
              <a:off x="125982" y="3761269"/>
              <a:ext cx="8229600" cy="4201792"/>
              <a:chOff x="113179" y="3761269"/>
              <a:chExt cx="8229600" cy="4201792"/>
            </a:xfrm>
          </p:grpSpPr>
          <p:sp>
            <p:nvSpPr>
              <p:cNvPr id="3" name="Rectangle: Rounded Corners 2">
                <a:extLst>
                  <a:ext uri="{FF2B5EF4-FFF2-40B4-BE49-F238E27FC236}">
                    <a16:creationId xmlns:a16="http://schemas.microsoft.com/office/drawing/2014/main" id="{0AE0D4EE-1667-8730-6F6A-50EBF367207F}"/>
                  </a:ext>
                </a:extLst>
              </p:cNvPr>
              <p:cNvSpPr/>
              <p:nvPr/>
            </p:nvSpPr>
            <p:spPr>
              <a:xfrm>
                <a:off x="113179" y="3761269"/>
                <a:ext cx="8229600" cy="4201792"/>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4800"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276F78DB-48D3-B912-F7FB-039F343AE901}"/>
                  </a:ext>
                </a:extLst>
              </p:cNvPr>
              <p:cNvSpPr/>
              <p:nvPr/>
            </p:nvSpPr>
            <p:spPr>
              <a:xfrm>
                <a:off x="1027579" y="3956516"/>
                <a:ext cx="6400800" cy="1097280"/>
              </a:xfrm>
              <a:prstGeom prst="roundRect">
                <a:avLst/>
              </a:prstGeom>
              <a:solidFill>
                <a:srgbClr val="ED1C24"/>
              </a:solidFill>
              <a:ln w="698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Times New Roman" panose="02020603050405020304" pitchFamily="18" charset="0"/>
                    <a:cs typeface="Times New Roman" panose="02020603050405020304" pitchFamily="18" charset="0"/>
                  </a:rPr>
                  <a:t>Objective:</a:t>
                </a:r>
              </a:p>
            </p:txBody>
          </p:sp>
          <p:sp>
            <p:nvSpPr>
              <p:cNvPr id="46" name="TextBox 45">
                <a:extLst>
                  <a:ext uri="{FF2B5EF4-FFF2-40B4-BE49-F238E27FC236}">
                    <a16:creationId xmlns:a16="http://schemas.microsoft.com/office/drawing/2014/main" id="{F9256560-5ADB-6171-F214-ABFC5DE63861}"/>
                  </a:ext>
                </a:extLst>
              </p:cNvPr>
              <p:cNvSpPr txBox="1"/>
              <p:nvPr/>
            </p:nvSpPr>
            <p:spPr>
              <a:xfrm>
                <a:off x="364241" y="5031759"/>
                <a:ext cx="7727477" cy="2308324"/>
              </a:xfrm>
              <a:prstGeom prst="rect">
                <a:avLst/>
              </a:prstGeom>
              <a:noFill/>
            </p:spPr>
            <p:txBody>
              <a:bodyPr wrap="square" rtlCol="0">
                <a:spAutoFit/>
              </a:bodyPr>
              <a:lstStyle/>
              <a:p>
                <a:r>
                  <a:rPr lang="en-US" sz="4800" dirty="0">
                    <a:solidFill>
                      <a:schemeClr val="tx1"/>
                    </a:solidFill>
                    <a:latin typeface="Times New Roman" panose="02020603050405020304" pitchFamily="18" charset="0"/>
                    <a:cs typeface="Times New Roman" panose="02020603050405020304" pitchFamily="18" charset="0"/>
                  </a:rPr>
                  <a:t>To create a system to capture and map the magnetic flux of compressor shafts.</a:t>
                </a:r>
              </a:p>
            </p:txBody>
          </p:sp>
        </p:grpSp>
        <p:grpSp>
          <p:nvGrpSpPr>
            <p:cNvPr id="102" name="Group 101">
              <a:extLst>
                <a:ext uri="{FF2B5EF4-FFF2-40B4-BE49-F238E27FC236}">
                  <a16:creationId xmlns:a16="http://schemas.microsoft.com/office/drawing/2014/main" id="{22B520DE-27B1-C23F-5F81-AD2352E11E30}"/>
                </a:ext>
              </a:extLst>
            </p:cNvPr>
            <p:cNvGrpSpPr/>
            <p:nvPr/>
          </p:nvGrpSpPr>
          <p:grpSpPr>
            <a:xfrm>
              <a:off x="1040382" y="8861962"/>
              <a:ext cx="6400800" cy="6161926"/>
              <a:chOff x="1389036" y="9144960"/>
              <a:chExt cx="6400800" cy="6161926"/>
            </a:xfrm>
          </p:grpSpPr>
          <p:sp>
            <p:nvSpPr>
              <p:cNvPr id="58" name="Rectangle: Rounded Corners 57">
                <a:extLst>
                  <a:ext uri="{FF2B5EF4-FFF2-40B4-BE49-F238E27FC236}">
                    <a16:creationId xmlns:a16="http://schemas.microsoft.com/office/drawing/2014/main" id="{ABA8C05F-2D80-C005-6E76-EDB855A1881B}"/>
                  </a:ext>
                </a:extLst>
              </p:cNvPr>
              <p:cNvSpPr/>
              <p:nvPr/>
            </p:nvSpPr>
            <p:spPr>
              <a:xfrm>
                <a:off x="1389036" y="9144960"/>
                <a:ext cx="6400800" cy="1097280"/>
              </a:xfrm>
              <a:prstGeom prst="roundRect">
                <a:avLst/>
              </a:prstGeom>
              <a:solidFill>
                <a:srgbClr val="ED1C24"/>
              </a:solidFill>
              <a:ln w="698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solidFill>
                      <a:schemeClr val="bg1"/>
                    </a:solidFill>
                    <a:latin typeface="Times New Roman" panose="02020603050405020304" pitchFamily="18" charset="0"/>
                    <a:cs typeface="Times New Roman" panose="02020603050405020304" pitchFamily="18" charset="0"/>
                  </a:rPr>
                  <a:t>Key Goals:</a:t>
                </a:r>
              </a:p>
            </p:txBody>
          </p:sp>
          <p:grpSp>
            <p:nvGrpSpPr>
              <p:cNvPr id="98" name="Group 97">
                <a:extLst>
                  <a:ext uri="{FF2B5EF4-FFF2-40B4-BE49-F238E27FC236}">
                    <a16:creationId xmlns:a16="http://schemas.microsoft.com/office/drawing/2014/main" id="{E72E9178-7058-3A2A-B411-DD4A237BF762}"/>
                  </a:ext>
                </a:extLst>
              </p:cNvPr>
              <p:cNvGrpSpPr/>
              <p:nvPr/>
            </p:nvGrpSpPr>
            <p:grpSpPr>
              <a:xfrm>
                <a:off x="1389036" y="10392326"/>
                <a:ext cx="5094938" cy="1314645"/>
                <a:chOff x="1767873" y="10392326"/>
                <a:chExt cx="5094938" cy="1314645"/>
              </a:xfrm>
            </p:grpSpPr>
            <p:pic>
              <p:nvPicPr>
                <p:cNvPr id="48" name="Graphic 47" descr="Robot with solid fill">
                  <a:extLst>
                    <a:ext uri="{FF2B5EF4-FFF2-40B4-BE49-F238E27FC236}">
                      <a16:creationId xmlns:a16="http://schemas.microsoft.com/office/drawing/2014/main" id="{54FA6EEC-9515-09CC-BA83-8FA2AACD21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767873" y="10392326"/>
                  <a:ext cx="1371600" cy="1314645"/>
                </a:xfrm>
                <a:prstGeom prst="rect">
                  <a:avLst/>
                </a:prstGeom>
              </p:spPr>
            </p:pic>
            <p:sp>
              <p:nvSpPr>
                <p:cNvPr id="94" name="TextBox 93">
                  <a:extLst>
                    <a:ext uri="{FF2B5EF4-FFF2-40B4-BE49-F238E27FC236}">
                      <a16:creationId xmlns:a16="http://schemas.microsoft.com/office/drawing/2014/main" id="{1B24E947-2C9A-2D85-F788-38C07FAE7229}"/>
                    </a:ext>
                  </a:extLst>
                </p:cNvPr>
                <p:cNvSpPr txBox="1"/>
                <p:nvPr/>
              </p:nvSpPr>
              <p:spPr>
                <a:xfrm>
                  <a:off x="3479531" y="10634150"/>
                  <a:ext cx="3383280" cy="830997"/>
                </a:xfrm>
                <a:prstGeom prst="rect">
                  <a:avLst/>
                </a:prstGeom>
                <a:noFill/>
              </p:spPr>
              <p:txBody>
                <a:bodyPr wrap="square" rtlCol="0">
                  <a:spAutoFit/>
                </a:bodyPr>
                <a:lstStyle/>
                <a:p>
                  <a:r>
                    <a:rPr lang="en-US" sz="4800" dirty="0">
                      <a:solidFill>
                        <a:schemeClr val="tx1"/>
                      </a:solidFill>
                      <a:latin typeface="Times New Roman" panose="02020603050405020304" pitchFamily="18" charset="0"/>
                      <a:cs typeface="Times New Roman" panose="02020603050405020304" pitchFamily="18" charset="0"/>
                    </a:rPr>
                    <a:t>Automation</a:t>
                  </a:r>
                </a:p>
              </p:txBody>
            </p:sp>
          </p:grpSp>
          <p:grpSp>
            <p:nvGrpSpPr>
              <p:cNvPr id="99" name="Group 98">
                <a:extLst>
                  <a:ext uri="{FF2B5EF4-FFF2-40B4-BE49-F238E27FC236}">
                    <a16:creationId xmlns:a16="http://schemas.microsoft.com/office/drawing/2014/main" id="{15ADA9B5-138B-195F-5AAE-E26AB38A095E}"/>
                  </a:ext>
                </a:extLst>
              </p:cNvPr>
              <p:cNvGrpSpPr/>
              <p:nvPr/>
            </p:nvGrpSpPr>
            <p:grpSpPr>
              <a:xfrm>
                <a:off x="1389036" y="11592298"/>
                <a:ext cx="5094938" cy="1314645"/>
                <a:chOff x="1767873" y="11780203"/>
                <a:chExt cx="5094938" cy="1314645"/>
              </a:xfrm>
            </p:grpSpPr>
            <p:pic>
              <p:nvPicPr>
                <p:cNvPr id="90" name="Graphic 89" descr="Bullseye">
                  <a:extLst>
                    <a:ext uri="{FF2B5EF4-FFF2-40B4-BE49-F238E27FC236}">
                      <a16:creationId xmlns:a16="http://schemas.microsoft.com/office/drawing/2014/main" id="{DDDDD634-50FF-A3D7-0EA5-82B6EEF4825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767873" y="11780203"/>
                  <a:ext cx="1371600" cy="1314645"/>
                </a:xfrm>
                <a:prstGeom prst="rect">
                  <a:avLst/>
                </a:prstGeom>
              </p:spPr>
            </p:pic>
            <p:sp>
              <p:nvSpPr>
                <p:cNvPr id="95" name="TextBox 94">
                  <a:extLst>
                    <a:ext uri="{FF2B5EF4-FFF2-40B4-BE49-F238E27FC236}">
                      <a16:creationId xmlns:a16="http://schemas.microsoft.com/office/drawing/2014/main" id="{1D54AEB1-2F3A-97A9-F077-7E9F4097F589}"/>
                    </a:ext>
                  </a:extLst>
                </p:cNvPr>
                <p:cNvSpPr txBox="1"/>
                <p:nvPr/>
              </p:nvSpPr>
              <p:spPr>
                <a:xfrm>
                  <a:off x="3479531" y="12022027"/>
                  <a:ext cx="3383280" cy="830997"/>
                </a:xfrm>
                <a:prstGeom prst="rect">
                  <a:avLst/>
                </a:prstGeom>
                <a:noFill/>
              </p:spPr>
              <p:txBody>
                <a:bodyPr wrap="square" rtlCol="0">
                  <a:spAutoFit/>
                </a:bodyPr>
                <a:lstStyle/>
                <a:p>
                  <a:r>
                    <a:rPr lang="en-US" sz="4800" dirty="0">
                      <a:solidFill>
                        <a:schemeClr val="tx1"/>
                      </a:solidFill>
                      <a:latin typeface="Times New Roman" panose="02020603050405020304" pitchFamily="18" charset="0"/>
                      <a:cs typeface="Times New Roman" panose="02020603050405020304" pitchFamily="18" charset="0"/>
                    </a:rPr>
                    <a:t>Accuracy</a:t>
                  </a:r>
                </a:p>
              </p:txBody>
            </p:sp>
          </p:grpSp>
          <p:grpSp>
            <p:nvGrpSpPr>
              <p:cNvPr id="100" name="Group 99">
                <a:extLst>
                  <a:ext uri="{FF2B5EF4-FFF2-40B4-BE49-F238E27FC236}">
                    <a16:creationId xmlns:a16="http://schemas.microsoft.com/office/drawing/2014/main" id="{B77D6B20-AFB6-CD6C-6257-877A3A4D3569}"/>
                  </a:ext>
                </a:extLst>
              </p:cNvPr>
              <p:cNvGrpSpPr/>
              <p:nvPr/>
            </p:nvGrpSpPr>
            <p:grpSpPr>
              <a:xfrm>
                <a:off x="1389036" y="12792270"/>
                <a:ext cx="5094938" cy="1314645"/>
                <a:chOff x="1767873" y="13114845"/>
                <a:chExt cx="5094938" cy="1314645"/>
              </a:xfrm>
            </p:grpSpPr>
            <p:pic>
              <p:nvPicPr>
                <p:cNvPr id="91" name="Graphic 90" descr="Continuous Improvement with solid fill">
                  <a:extLst>
                    <a:ext uri="{FF2B5EF4-FFF2-40B4-BE49-F238E27FC236}">
                      <a16:creationId xmlns:a16="http://schemas.microsoft.com/office/drawing/2014/main" id="{B9E714FD-6A42-DC61-C2F0-09387A5C9DA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767873" y="13114845"/>
                  <a:ext cx="1371600" cy="1314645"/>
                </a:xfrm>
                <a:prstGeom prst="rect">
                  <a:avLst/>
                </a:prstGeom>
              </p:spPr>
            </p:pic>
            <p:sp>
              <p:nvSpPr>
                <p:cNvPr id="96" name="TextBox 95">
                  <a:extLst>
                    <a:ext uri="{FF2B5EF4-FFF2-40B4-BE49-F238E27FC236}">
                      <a16:creationId xmlns:a16="http://schemas.microsoft.com/office/drawing/2014/main" id="{76A55C3A-F5BE-C34B-13C8-7BA961444B45}"/>
                    </a:ext>
                  </a:extLst>
                </p:cNvPr>
                <p:cNvSpPr txBox="1"/>
                <p:nvPr/>
              </p:nvSpPr>
              <p:spPr>
                <a:xfrm>
                  <a:off x="3479531" y="13356669"/>
                  <a:ext cx="3383280" cy="830997"/>
                </a:xfrm>
                <a:prstGeom prst="rect">
                  <a:avLst/>
                </a:prstGeom>
                <a:noFill/>
              </p:spPr>
              <p:txBody>
                <a:bodyPr wrap="square" rtlCol="0">
                  <a:spAutoFit/>
                </a:bodyPr>
                <a:lstStyle/>
                <a:p>
                  <a:r>
                    <a:rPr lang="en-US" sz="4800" dirty="0">
                      <a:solidFill>
                        <a:schemeClr val="tx1"/>
                      </a:solidFill>
                      <a:latin typeface="Times New Roman" panose="02020603050405020304" pitchFamily="18" charset="0"/>
                      <a:cs typeface="Times New Roman" panose="02020603050405020304" pitchFamily="18" charset="0"/>
                    </a:rPr>
                    <a:t>Consistency</a:t>
                  </a:r>
                </a:p>
              </p:txBody>
            </p:sp>
          </p:grpSp>
          <p:grpSp>
            <p:nvGrpSpPr>
              <p:cNvPr id="101" name="Group 100">
                <a:extLst>
                  <a:ext uri="{FF2B5EF4-FFF2-40B4-BE49-F238E27FC236}">
                    <a16:creationId xmlns:a16="http://schemas.microsoft.com/office/drawing/2014/main" id="{65092B9A-8420-4621-0142-51223345EAB2}"/>
                  </a:ext>
                </a:extLst>
              </p:cNvPr>
              <p:cNvGrpSpPr/>
              <p:nvPr/>
            </p:nvGrpSpPr>
            <p:grpSpPr>
              <a:xfrm>
                <a:off x="1389036" y="13992241"/>
                <a:ext cx="5094938" cy="1314645"/>
                <a:chOff x="1767873" y="14418961"/>
                <a:chExt cx="5094938" cy="1314645"/>
              </a:xfrm>
            </p:grpSpPr>
            <p:pic>
              <p:nvPicPr>
                <p:cNvPr id="92" name="Graphic 91" descr="Decision chart with solid fill">
                  <a:extLst>
                    <a:ext uri="{FF2B5EF4-FFF2-40B4-BE49-F238E27FC236}">
                      <a16:creationId xmlns:a16="http://schemas.microsoft.com/office/drawing/2014/main" id="{DE6E8DE4-8895-EEA6-2CB9-7ADEA2944A0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67873" y="14418961"/>
                  <a:ext cx="1371600" cy="1314645"/>
                </a:xfrm>
                <a:prstGeom prst="rect">
                  <a:avLst/>
                </a:prstGeom>
              </p:spPr>
            </p:pic>
            <p:sp>
              <p:nvSpPr>
                <p:cNvPr id="97" name="TextBox 96">
                  <a:extLst>
                    <a:ext uri="{FF2B5EF4-FFF2-40B4-BE49-F238E27FC236}">
                      <a16:creationId xmlns:a16="http://schemas.microsoft.com/office/drawing/2014/main" id="{B423FAA2-6105-4516-EE30-C53F7637E0FC}"/>
                    </a:ext>
                  </a:extLst>
                </p:cNvPr>
                <p:cNvSpPr txBox="1"/>
                <p:nvPr/>
              </p:nvSpPr>
              <p:spPr>
                <a:xfrm>
                  <a:off x="3479531" y="14660785"/>
                  <a:ext cx="3383280" cy="830997"/>
                </a:xfrm>
                <a:prstGeom prst="rect">
                  <a:avLst/>
                </a:prstGeom>
                <a:noFill/>
              </p:spPr>
              <p:txBody>
                <a:bodyPr wrap="square" rtlCol="0">
                  <a:spAutoFit/>
                </a:bodyPr>
                <a:lstStyle/>
                <a:p>
                  <a:r>
                    <a:rPr lang="en-US" sz="4800" dirty="0">
                      <a:solidFill>
                        <a:schemeClr val="tx1"/>
                      </a:solidFill>
                      <a:latin typeface="Times New Roman" panose="02020603050405020304" pitchFamily="18" charset="0"/>
                      <a:cs typeface="Times New Roman" panose="02020603050405020304" pitchFamily="18" charset="0"/>
                    </a:rPr>
                    <a:t>Adaptability</a:t>
                  </a:r>
                </a:p>
              </p:txBody>
            </p:sp>
          </p:grpSp>
        </p:grpSp>
        <p:grpSp>
          <p:nvGrpSpPr>
            <p:cNvPr id="105" name="Group 104">
              <a:extLst>
                <a:ext uri="{FF2B5EF4-FFF2-40B4-BE49-F238E27FC236}">
                  <a16:creationId xmlns:a16="http://schemas.microsoft.com/office/drawing/2014/main" id="{FE34B3D8-EAAC-F9B8-274A-030D398ADA27}"/>
                </a:ext>
              </a:extLst>
            </p:cNvPr>
            <p:cNvGrpSpPr/>
            <p:nvPr/>
          </p:nvGrpSpPr>
          <p:grpSpPr>
            <a:xfrm>
              <a:off x="125982" y="15922789"/>
              <a:ext cx="8229600" cy="5669280"/>
              <a:chOff x="215094" y="15890849"/>
              <a:chExt cx="8229600" cy="5669280"/>
            </a:xfrm>
          </p:grpSpPr>
          <p:sp>
            <p:nvSpPr>
              <p:cNvPr id="19" name="Rectangle: Rounded Corners 18">
                <a:extLst>
                  <a:ext uri="{FF2B5EF4-FFF2-40B4-BE49-F238E27FC236}">
                    <a16:creationId xmlns:a16="http://schemas.microsoft.com/office/drawing/2014/main" id="{368613BA-B503-77DE-EFE7-AE65493FF291}"/>
                  </a:ext>
                </a:extLst>
              </p:cNvPr>
              <p:cNvSpPr/>
              <p:nvPr/>
            </p:nvSpPr>
            <p:spPr>
              <a:xfrm>
                <a:off x="215094" y="15890849"/>
                <a:ext cx="8229600" cy="5669280"/>
              </a:xfrm>
              <a:prstGeom prst="roundRect">
                <a:avLst>
                  <a:gd name="adj" fmla="val 14697"/>
                </a:avLst>
              </a:prstGeom>
              <a:solidFill>
                <a:srgbClr val="BFBF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86" name="Rectangle: Rounded Corners 85">
                <a:extLst>
                  <a:ext uri="{FF2B5EF4-FFF2-40B4-BE49-F238E27FC236}">
                    <a16:creationId xmlns:a16="http://schemas.microsoft.com/office/drawing/2014/main" id="{E9E71D69-1080-DDA3-320C-A8970D85B1EB}"/>
                  </a:ext>
                </a:extLst>
              </p:cNvPr>
              <p:cNvSpPr/>
              <p:nvPr/>
            </p:nvSpPr>
            <p:spPr>
              <a:xfrm>
                <a:off x="1129494" y="16075688"/>
                <a:ext cx="6400800" cy="1097280"/>
              </a:xfrm>
              <a:prstGeom prst="roundRect">
                <a:avLst/>
              </a:prstGeom>
              <a:solidFill>
                <a:srgbClr val="ED1C24"/>
              </a:solidFill>
              <a:ln w="69850">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5400" b="1" dirty="0">
                    <a:solidFill>
                      <a:schemeClr val="bg1"/>
                    </a:solidFill>
                    <a:latin typeface="Times New Roman"/>
                    <a:cs typeface="Times New Roman"/>
                  </a:rPr>
                  <a:t>VTX Compressor:</a:t>
                </a:r>
                <a:endParaRPr lang="en-US" sz="5400" b="1" dirty="0">
                  <a:solidFill>
                    <a:schemeClr val="bg1"/>
                  </a:solidFill>
                  <a:latin typeface="Times New Roman" panose="02020603050405020304" pitchFamily="18" charset="0"/>
                  <a:cs typeface="Times New Roman" panose="02020603050405020304" pitchFamily="18" charset="0"/>
                </a:endParaRPr>
              </a:p>
            </p:txBody>
          </p:sp>
          <p:pic>
            <p:nvPicPr>
              <p:cNvPr id="103" name="Picture 102" descr="A close-up of a machine&#10;&#10;Description automatically generated">
                <a:extLst>
                  <a:ext uri="{FF2B5EF4-FFF2-40B4-BE49-F238E27FC236}">
                    <a16:creationId xmlns:a16="http://schemas.microsoft.com/office/drawing/2014/main" id="{DD73D45B-CA9C-1D5E-5573-47074994117E}"/>
                  </a:ext>
                </a:extLst>
              </p:cNvPr>
              <p:cNvPicPr>
                <a:picLocks noChangeAspect="1"/>
              </p:cNvPicPr>
              <p:nvPr/>
            </p:nvPicPr>
            <p:blipFill rotWithShape="1">
              <a:blip r:embed="rId17"/>
              <a:srcRect t="4831"/>
              <a:stretch/>
            </p:blipFill>
            <p:spPr>
              <a:xfrm>
                <a:off x="923427" y="17224687"/>
                <a:ext cx="6812934" cy="3999447"/>
              </a:xfrm>
              <a:prstGeom prst="roundRect">
                <a:avLst/>
              </a:prstGeom>
            </p:spPr>
          </p:pic>
        </p:grpSp>
      </p:grpSp>
      <p:cxnSp>
        <p:nvCxnSpPr>
          <p:cNvPr id="116" name="Straight Arrow Connector 115">
            <a:extLst>
              <a:ext uri="{FF2B5EF4-FFF2-40B4-BE49-F238E27FC236}">
                <a16:creationId xmlns:a16="http://schemas.microsoft.com/office/drawing/2014/main" id="{A03E7135-0D94-3A64-93C6-FB9EA05B21E1}"/>
              </a:ext>
            </a:extLst>
          </p:cNvPr>
          <p:cNvCxnSpPr>
            <a:cxnSpLocks/>
            <a:stCxn id="122" idx="1"/>
          </p:cNvCxnSpPr>
          <p:nvPr/>
        </p:nvCxnSpPr>
        <p:spPr>
          <a:xfrm flipH="1">
            <a:off x="11041390" y="10214284"/>
            <a:ext cx="1028690" cy="832442"/>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Straight Arrow Connector 116">
            <a:extLst>
              <a:ext uri="{FF2B5EF4-FFF2-40B4-BE49-F238E27FC236}">
                <a16:creationId xmlns:a16="http://schemas.microsoft.com/office/drawing/2014/main" id="{5F362456-EFDD-C44E-A450-8BD6C174D37D}"/>
              </a:ext>
            </a:extLst>
          </p:cNvPr>
          <p:cNvCxnSpPr>
            <a:cxnSpLocks/>
          </p:cNvCxnSpPr>
          <p:nvPr/>
        </p:nvCxnSpPr>
        <p:spPr>
          <a:xfrm flipV="1">
            <a:off x="14744209" y="14436979"/>
            <a:ext cx="1375033" cy="58690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A85A5CB7-A49E-4896-E791-31991A003EDB}"/>
              </a:ext>
            </a:extLst>
          </p:cNvPr>
          <p:cNvCxnSpPr>
            <a:cxnSpLocks/>
          </p:cNvCxnSpPr>
          <p:nvPr/>
        </p:nvCxnSpPr>
        <p:spPr>
          <a:xfrm>
            <a:off x="21457920" y="11075054"/>
            <a:ext cx="365760" cy="108988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2" name="TextBox 121">
            <a:extLst>
              <a:ext uri="{FF2B5EF4-FFF2-40B4-BE49-F238E27FC236}">
                <a16:creationId xmlns:a16="http://schemas.microsoft.com/office/drawing/2014/main" id="{A0A73EEC-0952-93FB-FEA5-C5D27F77139D}"/>
              </a:ext>
            </a:extLst>
          </p:cNvPr>
          <p:cNvSpPr txBox="1"/>
          <p:nvPr/>
        </p:nvSpPr>
        <p:spPr>
          <a:xfrm>
            <a:off x="12070080" y="9829563"/>
            <a:ext cx="6880850"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Tailstock &amp; Live Center</a:t>
            </a:r>
          </a:p>
        </p:txBody>
      </p:sp>
      <p:sp>
        <p:nvSpPr>
          <p:cNvPr id="123" name="TextBox 122">
            <a:extLst>
              <a:ext uri="{FF2B5EF4-FFF2-40B4-BE49-F238E27FC236}">
                <a16:creationId xmlns:a16="http://schemas.microsoft.com/office/drawing/2014/main" id="{F1314185-C166-6F79-652E-B57EAA6155D1}"/>
              </a:ext>
            </a:extLst>
          </p:cNvPr>
          <p:cNvSpPr txBox="1"/>
          <p:nvPr/>
        </p:nvSpPr>
        <p:spPr>
          <a:xfrm>
            <a:off x="10481047" y="14652250"/>
            <a:ext cx="4297680" cy="769441"/>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Linear Guide Rail</a:t>
            </a:r>
          </a:p>
        </p:txBody>
      </p:sp>
      <p:sp>
        <p:nvSpPr>
          <p:cNvPr id="124" name="TextBox 123">
            <a:extLst>
              <a:ext uri="{FF2B5EF4-FFF2-40B4-BE49-F238E27FC236}">
                <a16:creationId xmlns:a16="http://schemas.microsoft.com/office/drawing/2014/main" id="{7DFF90C5-9B38-DDAD-15B4-AE68AC56DCA9}"/>
              </a:ext>
            </a:extLst>
          </p:cNvPr>
          <p:cNvSpPr txBox="1"/>
          <p:nvPr/>
        </p:nvSpPr>
        <p:spPr>
          <a:xfrm>
            <a:off x="19411125" y="10414557"/>
            <a:ext cx="4114800" cy="768096"/>
          </a:xfrm>
          <a:prstGeom prst="rect">
            <a:avLst/>
          </a:prstGeom>
          <a:noFill/>
        </p:spPr>
        <p:txBody>
          <a:bodyPr wrap="square" rtlCol="0">
            <a:spAutoFit/>
          </a:bodyPr>
          <a:lstStyle/>
          <a:p>
            <a:r>
              <a:rPr lang="en-US" sz="4400" dirty="0">
                <a:latin typeface="Times New Roman" panose="02020603050405020304" pitchFamily="18" charset="0"/>
                <a:cs typeface="Times New Roman" panose="02020603050405020304" pitchFamily="18" charset="0"/>
              </a:rPr>
              <a:t>Motorized Chuck</a:t>
            </a:r>
          </a:p>
        </p:txBody>
      </p:sp>
    </p:spTree>
    <p:extLst>
      <p:ext uri="{BB962C8B-B14F-4D97-AF65-F5344CB8AC3E}">
        <p14:creationId xmlns:p14="http://schemas.microsoft.com/office/powerpoint/2010/main" val="3589808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568</TotalTime>
  <Words>226</Words>
  <Application>Microsoft Office PowerPoint</Application>
  <PresentationFormat>Custom</PresentationFormat>
  <Paragraphs>27</Paragraphs>
  <Slides>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Laurie Herring</dc:creator>
  <cp:lastModifiedBy>Sean Hemstreet</cp:lastModifiedBy>
  <cp:revision>3</cp:revision>
  <dcterms:created xsi:type="dcterms:W3CDTF">2017-10-10T11:56:34Z</dcterms:created>
  <dcterms:modified xsi:type="dcterms:W3CDTF">2024-04-05T15:40:44Z</dcterms:modified>
</cp:coreProperties>
</file>